
<file path=[Content_Types].xml><?xml version="1.0" encoding="utf-8"?>
<Types xmlns="http://schemas.openxmlformats.org/package/2006/content-types">
  <Default Extension="xml" ContentType="application/xml"/>
  <Default Extension="jpeg" ContentType="image/jpeg"/>
  <Default Extension="png" ContentType="image/png"/>
  <Default Extension="jpg" ContentType="image/jpeg"/>
  <Default Extension="rels" ContentType="application/vnd.openxmlformats-package.relationships+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4" Type="http://schemas.openxmlformats.org/officeDocument/2006/relationships/extended-properties" Target="docProps/app.xml"/><Relationship Id="rId1" Type="http://schemas.openxmlformats.org/officeDocument/2006/relationships/officeDocument" Target="ppt/presentation.xml"/><Relationship Id="rId2" Type="http://schemas.openxmlformats.org/package/2006/relationships/metadata/thumbnail" Target="docProps/thumbnail.jpeg"/></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876" r:id="rId1"/>
  </p:sldMasterIdLst>
  <p:sldIdLst>
    <p:sldId id="256" r:id="rId2"/>
    <p:sldId id="268" r:id="rId3"/>
    <p:sldId id="257" r:id="rId4"/>
    <p:sldId id="258" r:id="rId5"/>
    <p:sldId id="259" r:id="rId6"/>
    <p:sldId id="261" r:id="rId7"/>
    <p:sldId id="264" r:id="rId8"/>
    <p:sldId id="260" r:id="rId9"/>
    <p:sldId id="262" r:id="rId10"/>
    <p:sldId id="263" r:id="rId11"/>
    <p:sldId id="267" r:id="rId12"/>
    <p:sldId id="269" r:id="rId13"/>
    <p:sldId id="270" r:id="rId14"/>
    <p:sldId id="271" r:id="rId15"/>
    <p:sldId id="272" r:id="rId16"/>
    <p:sldId id="273" r:id="rId17"/>
    <p:sldId id="293" r:id="rId18"/>
    <p:sldId id="294" r:id="rId19"/>
    <p:sldId id="295" r:id="rId20"/>
    <p:sldId id="296" r:id="rId21"/>
    <p:sldId id="297" r:id="rId22"/>
    <p:sldId id="299" r:id="rId23"/>
    <p:sldId id="300" r:id="rId24"/>
    <p:sldId id="301" r:id="rId25"/>
    <p:sldId id="302" r:id="rId26"/>
    <p:sldId id="298" r:id="rId27"/>
    <p:sldId id="274" r:id="rId28"/>
    <p:sldId id="275" r:id="rId29"/>
    <p:sldId id="276" r:id="rId30"/>
    <p:sldId id="277" r:id="rId31"/>
    <p:sldId id="278" r:id="rId32"/>
    <p:sldId id="279" r:id="rId33"/>
    <p:sldId id="280" r:id="rId34"/>
    <p:sldId id="281" r:id="rId35"/>
    <p:sldId id="282" r:id="rId36"/>
    <p:sldId id="283" r:id="rId37"/>
    <p:sldId id="284" r:id="rId38"/>
    <p:sldId id="285" r:id="rId39"/>
    <p:sldId id="286" r:id="rId40"/>
    <p:sldId id="287" r:id="rId41"/>
    <p:sldId id="288" r:id="rId42"/>
    <p:sldId id="289" r:id="rId43"/>
    <p:sldId id="290" r:id="rId44"/>
    <p:sldId id="291" r:id="rId45"/>
    <p:sldId id="292" r:id="rId46"/>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20431"/>
    <p:restoredTop sz="94575"/>
  </p:normalViewPr>
  <p:slideViewPr>
    <p:cSldViewPr snapToGrid="0" snapToObjects="1">
      <p:cViewPr varScale="1">
        <p:scale>
          <a:sx n="76" d="100"/>
          <a:sy n="76" d="100"/>
        </p:scale>
        <p:origin x="216" y="472"/>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46" Type="http://schemas.openxmlformats.org/officeDocument/2006/relationships/slide" Target="slides/slide45.xml"/><Relationship Id="rId47" Type="http://schemas.openxmlformats.org/officeDocument/2006/relationships/presProps" Target="presProps.xml"/><Relationship Id="rId48" Type="http://schemas.openxmlformats.org/officeDocument/2006/relationships/viewProps" Target="viewProps.xml"/><Relationship Id="rId49" Type="http://schemas.openxmlformats.org/officeDocument/2006/relationships/theme" Target="theme/theme1.xml"/><Relationship Id="rId20" Type="http://schemas.openxmlformats.org/officeDocument/2006/relationships/slide" Target="slides/slide19.xml"/><Relationship Id="rId21" Type="http://schemas.openxmlformats.org/officeDocument/2006/relationships/slide" Target="slides/slide20.xml"/><Relationship Id="rId22" Type="http://schemas.openxmlformats.org/officeDocument/2006/relationships/slide" Target="slides/slide21.xml"/><Relationship Id="rId23" Type="http://schemas.openxmlformats.org/officeDocument/2006/relationships/slide" Target="slides/slide22.xml"/><Relationship Id="rId24" Type="http://schemas.openxmlformats.org/officeDocument/2006/relationships/slide" Target="slides/slide23.xml"/><Relationship Id="rId25" Type="http://schemas.openxmlformats.org/officeDocument/2006/relationships/slide" Target="slides/slide24.xml"/><Relationship Id="rId26" Type="http://schemas.openxmlformats.org/officeDocument/2006/relationships/slide" Target="slides/slide25.xml"/><Relationship Id="rId27" Type="http://schemas.openxmlformats.org/officeDocument/2006/relationships/slide" Target="slides/slide26.xml"/><Relationship Id="rId28" Type="http://schemas.openxmlformats.org/officeDocument/2006/relationships/slide" Target="slides/slide27.xml"/><Relationship Id="rId29" Type="http://schemas.openxmlformats.org/officeDocument/2006/relationships/slide" Target="slides/slide28.xml"/><Relationship Id="rId50" Type="http://schemas.openxmlformats.org/officeDocument/2006/relationships/tableStyles" Target="tableStyles.xml"/><Relationship Id="rId1" Type="http://schemas.openxmlformats.org/officeDocument/2006/relationships/slideMaster" Target="slideMasters/slideMaster1.xml"/><Relationship Id="rId2" Type="http://schemas.openxmlformats.org/officeDocument/2006/relationships/slide" Target="slides/slide1.xml"/><Relationship Id="rId3" Type="http://schemas.openxmlformats.org/officeDocument/2006/relationships/slide" Target="slides/slide2.xml"/><Relationship Id="rId4" Type="http://schemas.openxmlformats.org/officeDocument/2006/relationships/slide" Target="slides/slide3.xml"/><Relationship Id="rId5" Type="http://schemas.openxmlformats.org/officeDocument/2006/relationships/slide" Target="slides/slide4.xml"/><Relationship Id="rId30" Type="http://schemas.openxmlformats.org/officeDocument/2006/relationships/slide" Target="slides/slide29.xml"/><Relationship Id="rId31" Type="http://schemas.openxmlformats.org/officeDocument/2006/relationships/slide" Target="slides/slide30.xml"/><Relationship Id="rId32" Type="http://schemas.openxmlformats.org/officeDocument/2006/relationships/slide" Target="slides/slide31.xml"/><Relationship Id="rId9" Type="http://schemas.openxmlformats.org/officeDocument/2006/relationships/slide" Target="slides/slide8.xml"/><Relationship Id="rId6" Type="http://schemas.openxmlformats.org/officeDocument/2006/relationships/slide" Target="slides/slide5.xml"/><Relationship Id="rId7" Type="http://schemas.openxmlformats.org/officeDocument/2006/relationships/slide" Target="slides/slide6.xml"/><Relationship Id="rId8" Type="http://schemas.openxmlformats.org/officeDocument/2006/relationships/slide" Target="slides/slide7.xml"/><Relationship Id="rId33" Type="http://schemas.openxmlformats.org/officeDocument/2006/relationships/slide" Target="slides/slide32.xml"/><Relationship Id="rId34" Type="http://schemas.openxmlformats.org/officeDocument/2006/relationships/slide" Target="slides/slide33.xml"/><Relationship Id="rId35" Type="http://schemas.openxmlformats.org/officeDocument/2006/relationships/slide" Target="slides/slide34.xml"/><Relationship Id="rId36" Type="http://schemas.openxmlformats.org/officeDocument/2006/relationships/slide" Target="slides/slide35.xml"/><Relationship Id="rId10" Type="http://schemas.openxmlformats.org/officeDocument/2006/relationships/slide" Target="slides/slide9.xml"/><Relationship Id="rId11" Type="http://schemas.openxmlformats.org/officeDocument/2006/relationships/slide" Target="slides/slide10.xml"/><Relationship Id="rId12" Type="http://schemas.openxmlformats.org/officeDocument/2006/relationships/slide" Target="slides/slide11.xml"/><Relationship Id="rId13" Type="http://schemas.openxmlformats.org/officeDocument/2006/relationships/slide" Target="slides/slide12.xml"/><Relationship Id="rId14" Type="http://schemas.openxmlformats.org/officeDocument/2006/relationships/slide" Target="slides/slide13.xml"/><Relationship Id="rId15" Type="http://schemas.openxmlformats.org/officeDocument/2006/relationships/slide" Target="slides/slide14.xml"/><Relationship Id="rId16" Type="http://schemas.openxmlformats.org/officeDocument/2006/relationships/slide" Target="slides/slide15.xml"/><Relationship Id="rId17" Type="http://schemas.openxmlformats.org/officeDocument/2006/relationships/slide" Target="slides/slide16.xml"/><Relationship Id="rId18" Type="http://schemas.openxmlformats.org/officeDocument/2006/relationships/slide" Target="slides/slide17.xml"/><Relationship Id="rId19" Type="http://schemas.openxmlformats.org/officeDocument/2006/relationships/slide" Target="slides/slide18.xml"/><Relationship Id="rId37" Type="http://schemas.openxmlformats.org/officeDocument/2006/relationships/slide" Target="slides/slide36.xml"/><Relationship Id="rId38" Type="http://schemas.openxmlformats.org/officeDocument/2006/relationships/slide" Target="slides/slide37.xml"/><Relationship Id="rId39" Type="http://schemas.openxmlformats.org/officeDocument/2006/relationships/slide" Target="slides/slide38.xml"/><Relationship Id="rId40" Type="http://schemas.openxmlformats.org/officeDocument/2006/relationships/slide" Target="slides/slide39.xml"/><Relationship Id="rId41" Type="http://schemas.openxmlformats.org/officeDocument/2006/relationships/slide" Target="slides/slide40.xml"/><Relationship Id="rId42" Type="http://schemas.openxmlformats.org/officeDocument/2006/relationships/slide" Target="slides/slide41.xml"/><Relationship Id="rId43" Type="http://schemas.openxmlformats.org/officeDocument/2006/relationships/slide" Target="slides/slide42.xml"/><Relationship Id="rId44" Type="http://schemas.openxmlformats.org/officeDocument/2006/relationships/slide" Target="slides/slide43.xml"/><Relationship Id="rId45" Type="http://schemas.openxmlformats.org/officeDocument/2006/relationships/slide" Target="slides/slide44.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2417779" y="802298"/>
            <a:ext cx="8637073" cy="2541431"/>
          </a:xfrm>
        </p:spPr>
        <p:txBody>
          <a:bodyPr bIns="0" anchor="b">
            <a:normAutofit/>
          </a:bodyPr>
          <a:lstStyle>
            <a:lvl1pPr algn="l">
              <a:defRPr sz="6600"/>
            </a:lvl1pPr>
          </a:lstStyle>
          <a:p>
            <a:r>
              <a:rPr lang="en-US" smtClean="0"/>
              <a:t>Click to edit Master title style</a:t>
            </a:r>
            <a:endParaRPr lang="en-US" dirty="0"/>
          </a:p>
        </p:txBody>
      </p:sp>
      <p:sp>
        <p:nvSpPr>
          <p:cNvPr id="3" name="Subtitle 2"/>
          <p:cNvSpPr>
            <a:spLocks noGrp="1"/>
          </p:cNvSpPr>
          <p:nvPr>
            <p:ph type="subTitle" idx="1"/>
          </p:nvPr>
        </p:nvSpPr>
        <p:spPr>
          <a:xfrm>
            <a:off x="2417780" y="3531204"/>
            <a:ext cx="8637072" cy="977621"/>
          </a:xfrm>
        </p:spPr>
        <p:txBody>
          <a:bodyPr tIns="91440" bIns="91440">
            <a:normAutofit/>
          </a:bodyPr>
          <a:lstStyle>
            <a:lvl1pPr marL="0" indent="0" algn="l">
              <a:buNone/>
              <a:defRPr sz="1800" b="0" cap="all" baseline="0">
                <a:solidFill>
                  <a:schemeClr val="tx1"/>
                </a:solidFill>
              </a:defRPr>
            </a:lvl1pPr>
            <a:lvl2pPr marL="457200" indent="0" algn="ctr">
              <a:buNone/>
              <a:defRPr sz="18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5586B75A-687E-405C-8A0B-8D00578BA2C3}" type="datetimeFigureOut">
              <a:rPr lang="en-US" smtClean="0"/>
              <a:pPr/>
              <a:t>10/17/16</a:t>
            </a:fld>
            <a:endParaRPr lang="en-US" dirty="0"/>
          </a:p>
        </p:txBody>
      </p:sp>
      <p:sp>
        <p:nvSpPr>
          <p:cNvPr id="5" name="Footer Placeholder 4"/>
          <p:cNvSpPr>
            <a:spLocks noGrp="1"/>
          </p:cNvSpPr>
          <p:nvPr>
            <p:ph type="ftr" sz="quarter" idx="11"/>
          </p:nvPr>
        </p:nvSpPr>
        <p:spPr>
          <a:xfrm>
            <a:off x="2416500" y="329307"/>
            <a:ext cx="4973915" cy="309201"/>
          </a:xfrm>
        </p:spPr>
        <p:txBody>
          <a:bodyPr/>
          <a:lstStyle/>
          <a:p>
            <a:endParaRPr lang="en-US" dirty="0"/>
          </a:p>
        </p:txBody>
      </p:sp>
      <p:sp>
        <p:nvSpPr>
          <p:cNvPr id="6" name="Slide Number Placeholder 5"/>
          <p:cNvSpPr>
            <a:spLocks noGrp="1"/>
          </p:cNvSpPr>
          <p:nvPr>
            <p:ph type="sldNum" sz="quarter" idx="12"/>
          </p:nvPr>
        </p:nvSpPr>
        <p:spPr>
          <a:xfrm>
            <a:off x="1437664" y="798973"/>
            <a:ext cx="811019" cy="503578"/>
          </a:xfrm>
        </p:spPr>
        <p:txBody>
          <a:bodyPr/>
          <a:lstStyle/>
          <a:p>
            <a:fld id="{4FAB73BC-B049-4115-A692-8D63A059BFB8}" type="slidenum">
              <a:rPr lang="en-US" smtClean="0"/>
              <a:pPr/>
              <a:t>‹#›</a:t>
            </a:fld>
            <a:endParaRPr lang="en-US" dirty="0"/>
          </a:p>
        </p:txBody>
      </p:sp>
      <p:cxnSp>
        <p:nvCxnSpPr>
          <p:cNvPr id="15" name="Straight Connector 14"/>
          <p:cNvCxnSpPr/>
          <p:nvPr/>
        </p:nvCxnSpPr>
        <p:spPr>
          <a:xfrm>
            <a:off x="2417780" y="3528542"/>
            <a:ext cx="8637072" cy="0"/>
          </a:xfrm>
          <a:prstGeom prst="line">
            <a:avLst/>
          </a:prstGeom>
          <a:ln w="31750"/>
        </p:spPr>
        <p:style>
          <a:lnRef idx="3">
            <a:schemeClr val="accent1"/>
          </a:lnRef>
          <a:fillRef idx="0">
            <a:schemeClr val="accent1"/>
          </a:fillRef>
          <a:effectRef idx="2">
            <a:schemeClr val="accent1"/>
          </a:effectRef>
          <a:fontRef idx="minor">
            <a:schemeClr val="tx1"/>
          </a:fontRef>
        </p:style>
      </p:cxnSp>
    </p:spTree>
    <p:extLst>
      <p:ext uri="{BB962C8B-B14F-4D97-AF65-F5344CB8AC3E}">
        <p14:creationId xmlns:p14="http://schemas.microsoft.com/office/powerpoint/2010/main" val="1814619038"/>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idx="1"/>
          </p:nvPr>
        </p:nvSpPr>
        <p:spPr/>
        <p:txBody>
          <a:bodyPr ancho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5586B75A-687E-405C-8A0B-8D00578BA2C3}" type="datetimeFigureOut">
              <a:rPr lang="en-US" smtClean="0"/>
              <a:pPr/>
              <a:t>10/17/16</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FAB73BC-B049-4115-A692-8D63A059BFB8}" type="slidenum">
              <a:rPr lang="en-US" smtClean="0"/>
              <a:pPr/>
              <a:t>‹#›</a:t>
            </a:fld>
            <a:endParaRPr lang="en-US" dirty="0"/>
          </a:p>
        </p:txBody>
      </p:sp>
      <p:cxnSp>
        <p:nvCxnSpPr>
          <p:cNvPr id="33" name="Straight Connector 32"/>
          <p:cNvCxnSpPr/>
          <p:nvPr/>
        </p:nvCxnSpPr>
        <p:spPr>
          <a:xfrm>
            <a:off x="1453896" y="1847088"/>
            <a:ext cx="9607522" cy="0"/>
          </a:xfrm>
          <a:prstGeom prst="line">
            <a:avLst/>
          </a:prstGeom>
          <a:ln w="31750"/>
        </p:spPr>
        <p:style>
          <a:lnRef idx="3">
            <a:schemeClr val="accent1"/>
          </a:lnRef>
          <a:fillRef idx="0">
            <a:schemeClr val="accent1"/>
          </a:fillRef>
          <a:effectRef idx="2">
            <a:schemeClr val="accent1"/>
          </a:effectRef>
          <a:fontRef idx="minor">
            <a:schemeClr val="tx1"/>
          </a:fontRef>
        </p:style>
      </p:cxnSp>
    </p:spTree>
    <p:extLst>
      <p:ext uri="{BB962C8B-B14F-4D97-AF65-F5344CB8AC3E}">
        <p14:creationId xmlns:p14="http://schemas.microsoft.com/office/powerpoint/2010/main" val="188690061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1454239" y="1756130"/>
            <a:ext cx="8643154" cy="1887950"/>
          </a:xfrm>
        </p:spPr>
        <p:txBody>
          <a:bodyPr anchor="b">
            <a:normAutofit/>
          </a:bodyPr>
          <a:lstStyle>
            <a:lvl1pPr algn="l">
              <a:defRPr sz="3600"/>
            </a:lvl1pPr>
          </a:lstStyle>
          <a:p>
            <a:r>
              <a:rPr lang="en-US" smtClean="0"/>
              <a:t>Click to edit Master title style</a:t>
            </a:r>
            <a:endParaRPr lang="en-US" dirty="0"/>
          </a:p>
        </p:txBody>
      </p:sp>
      <p:sp>
        <p:nvSpPr>
          <p:cNvPr id="3" name="Text Placeholder 2"/>
          <p:cNvSpPr>
            <a:spLocks noGrp="1"/>
          </p:cNvSpPr>
          <p:nvPr>
            <p:ph type="body" idx="1"/>
          </p:nvPr>
        </p:nvSpPr>
        <p:spPr>
          <a:xfrm>
            <a:off x="1454239" y="3806195"/>
            <a:ext cx="8630446" cy="1012929"/>
          </a:xfrm>
        </p:spPr>
        <p:txBody>
          <a:bodyPr tIns="91440">
            <a:normAutofit/>
          </a:bodyPr>
          <a:lstStyle>
            <a:lvl1pPr marL="0" indent="0" algn="l">
              <a:buNone/>
              <a:defRPr sz="1800">
                <a:solidFill>
                  <a:schemeClr val="tx1"/>
                </a:solidFill>
              </a:defRPr>
            </a:lvl1pPr>
            <a:lvl2pPr marL="457200" indent="0">
              <a:buNone/>
              <a:defRPr sz="18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5586B75A-687E-405C-8A0B-8D00578BA2C3}" type="datetimeFigureOut">
              <a:rPr lang="en-US" smtClean="0"/>
              <a:pPr/>
              <a:t>10/17/16</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FAB73BC-B049-4115-A692-8D63A059BFB8}" type="slidenum">
              <a:rPr lang="en-US" smtClean="0"/>
              <a:pPr/>
              <a:t>‹#›</a:t>
            </a:fld>
            <a:endParaRPr lang="en-US" dirty="0"/>
          </a:p>
        </p:txBody>
      </p:sp>
      <p:cxnSp>
        <p:nvCxnSpPr>
          <p:cNvPr id="15" name="Straight Connector 14"/>
          <p:cNvCxnSpPr/>
          <p:nvPr/>
        </p:nvCxnSpPr>
        <p:spPr>
          <a:xfrm>
            <a:off x="1454239" y="3804985"/>
            <a:ext cx="8630446" cy="0"/>
          </a:xfrm>
          <a:prstGeom prst="line">
            <a:avLst/>
          </a:prstGeom>
          <a:ln w="31750"/>
        </p:spPr>
        <p:style>
          <a:lnRef idx="3">
            <a:schemeClr val="accent1"/>
          </a:lnRef>
          <a:fillRef idx="0">
            <a:schemeClr val="accent1"/>
          </a:fillRef>
          <a:effectRef idx="2">
            <a:schemeClr val="accent1"/>
          </a:effectRef>
          <a:fontRef idx="minor">
            <a:schemeClr val="tx1"/>
          </a:fontRef>
        </p:style>
      </p:cxnSp>
    </p:spTree>
    <p:extLst>
      <p:ext uri="{BB962C8B-B14F-4D97-AF65-F5344CB8AC3E}">
        <p14:creationId xmlns:p14="http://schemas.microsoft.com/office/powerpoint/2010/main" val="1247688284"/>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1449217" y="804889"/>
            <a:ext cx="9605635" cy="1059305"/>
          </a:xfrm>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1447331" y="2010878"/>
            <a:ext cx="4645152" cy="3448595"/>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6413771" y="2017343"/>
            <a:ext cx="4645152" cy="344152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5586B75A-687E-405C-8A0B-8D00578BA2C3}" type="datetimeFigureOut">
              <a:rPr lang="en-US" smtClean="0"/>
              <a:pPr/>
              <a:t>10/17/16</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4FAB73BC-B049-4115-A692-8D63A059BFB8}" type="slidenum">
              <a:rPr lang="en-US" smtClean="0"/>
              <a:pPr/>
              <a:t>‹#›</a:t>
            </a:fld>
            <a:endParaRPr lang="en-US" dirty="0"/>
          </a:p>
        </p:txBody>
      </p:sp>
      <p:cxnSp>
        <p:nvCxnSpPr>
          <p:cNvPr id="35" name="Straight Connector 34"/>
          <p:cNvCxnSpPr/>
          <p:nvPr/>
        </p:nvCxnSpPr>
        <p:spPr>
          <a:xfrm>
            <a:off x="1453896" y="1847088"/>
            <a:ext cx="9607522" cy="0"/>
          </a:xfrm>
          <a:prstGeom prst="line">
            <a:avLst/>
          </a:prstGeom>
          <a:ln w="31750"/>
        </p:spPr>
        <p:style>
          <a:lnRef idx="3">
            <a:schemeClr val="accent1"/>
          </a:lnRef>
          <a:fillRef idx="0">
            <a:schemeClr val="accent1"/>
          </a:fillRef>
          <a:effectRef idx="2">
            <a:schemeClr val="accent1"/>
          </a:effectRef>
          <a:fontRef idx="minor">
            <a:schemeClr val="tx1"/>
          </a:fontRef>
        </p:style>
      </p:cxnSp>
    </p:spTree>
    <p:extLst>
      <p:ext uri="{BB962C8B-B14F-4D97-AF65-F5344CB8AC3E}">
        <p14:creationId xmlns:p14="http://schemas.microsoft.com/office/powerpoint/2010/main" val="1866659880"/>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1447191" y="804163"/>
            <a:ext cx="9607661" cy="1056319"/>
          </a:xfrm>
        </p:spPr>
        <p:txBody>
          <a:bodyPr/>
          <a:lstStyle/>
          <a:p>
            <a:r>
              <a:rPr lang="en-US" smtClean="0"/>
              <a:t>Click to edit Master title style</a:t>
            </a:r>
            <a:endParaRPr lang="en-US" dirty="0"/>
          </a:p>
        </p:txBody>
      </p:sp>
      <p:sp>
        <p:nvSpPr>
          <p:cNvPr id="3" name="Text Placeholder 2"/>
          <p:cNvSpPr>
            <a:spLocks noGrp="1"/>
          </p:cNvSpPr>
          <p:nvPr>
            <p:ph type="body" idx="1"/>
          </p:nvPr>
        </p:nvSpPr>
        <p:spPr>
          <a:xfrm>
            <a:off x="1447191" y="2019549"/>
            <a:ext cx="4645152" cy="801943"/>
          </a:xfrm>
        </p:spPr>
        <p:txBody>
          <a:bodyPr anchor="b">
            <a:normAutofit/>
          </a:bodyPr>
          <a:lstStyle>
            <a:lvl1pPr marL="0" indent="0">
              <a:lnSpc>
                <a:spcPct val="100000"/>
              </a:lnSpc>
              <a:buNone/>
              <a:defRPr sz="2200" b="0" cap="all" baseline="0">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1447191" y="2824269"/>
            <a:ext cx="4645152" cy="2644457"/>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6412362" y="2023003"/>
            <a:ext cx="4645152" cy="802237"/>
          </a:xfrm>
        </p:spPr>
        <p:txBody>
          <a:bodyPr anchor="b">
            <a:normAutofit/>
          </a:bodyPr>
          <a:lstStyle>
            <a:lvl1pPr marL="0" indent="0">
              <a:lnSpc>
                <a:spcPct val="100000"/>
              </a:lnSpc>
              <a:buNone/>
              <a:defRPr sz="2200" b="0" cap="all" baseline="0">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6412362" y="2821491"/>
            <a:ext cx="4645152" cy="2637371"/>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5586B75A-687E-405C-8A0B-8D00578BA2C3}" type="datetimeFigureOut">
              <a:rPr lang="en-US" smtClean="0"/>
              <a:pPr/>
              <a:t>10/17/16</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4FAB73BC-B049-4115-A692-8D63A059BFB8}" type="slidenum">
              <a:rPr lang="en-US" smtClean="0"/>
              <a:pPr/>
              <a:t>‹#›</a:t>
            </a:fld>
            <a:endParaRPr lang="en-US" dirty="0"/>
          </a:p>
        </p:txBody>
      </p:sp>
      <p:cxnSp>
        <p:nvCxnSpPr>
          <p:cNvPr id="29" name="Straight Connector 28"/>
          <p:cNvCxnSpPr/>
          <p:nvPr/>
        </p:nvCxnSpPr>
        <p:spPr>
          <a:xfrm>
            <a:off x="1453896" y="1847088"/>
            <a:ext cx="9607522" cy="0"/>
          </a:xfrm>
          <a:prstGeom prst="line">
            <a:avLst/>
          </a:prstGeom>
          <a:ln w="31750"/>
        </p:spPr>
        <p:style>
          <a:lnRef idx="3">
            <a:schemeClr val="accent1"/>
          </a:lnRef>
          <a:fillRef idx="0">
            <a:schemeClr val="accent1"/>
          </a:fillRef>
          <a:effectRef idx="2">
            <a:schemeClr val="accent1"/>
          </a:effectRef>
          <a:fontRef idx="minor">
            <a:schemeClr val="tx1"/>
          </a:fontRef>
        </p:style>
      </p:cxnSp>
    </p:spTree>
    <p:extLst>
      <p:ext uri="{BB962C8B-B14F-4D97-AF65-F5344CB8AC3E}">
        <p14:creationId xmlns:p14="http://schemas.microsoft.com/office/powerpoint/2010/main" val="36400413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fld id="{5586B75A-687E-405C-8A0B-8D00578BA2C3}" type="datetimeFigureOut">
              <a:rPr lang="en-US" smtClean="0"/>
              <a:pPr/>
              <a:t>10/17/16</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4FAB73BC-B049-4115-A692-8D63A059BFB8}" type="slidenum">
              <a:rPr lang="en-US" smtClean="0"/>
              <a:pPr/>
              <a:t>‹#›</a:t>
            </a:fld>
            <a:endParaRPr lang="en-US" dirty="0"/>
          </a:p>
        </p:txBody>
      </p:sp>
      <p:cxnSp>
        <p:nvCxnSpPr>
          <p:cNvPr id="25" name="Straight Connector 24"/>
          <p:cNvCxnSpPr/>
          <p:nvPr/>
        </p:nvCxnSpPr>
        <p:spPr>
          <a:xfrm>
            <a:off x="1453896" y="1847088"/>
            <a:ext cx="9607522" cy="0"/>
          </a:xfrm>
          <a:prstGeom prst="line">
            <a:avLst/>
          </a:prstGeom>
          <a:ln w="31750"/>
        </p:spPr>
        <p:style>
          <a:lnRef idx="3">
            <a:schemeClr val="accent1"/>
          </a:lnRef>
          <a:fillRef idx="0">
            <a:schemeClr val="accent1"/>
          </a:fillRef>
          <a:effectRef idx="2">
            <a:schemeClr val="accent1"/>
          </a:effectRef>
          <a:fontRef idx="minor">
            <a:schemeClr val="tx1"/>
          </a:fontRef>
        </p:style>
      </p:cxnSp>
    </p:spTree>
    <p:extLst>
      <p:ext uri="{BB962C8B-B14F-4D97-AF65-F5344CB8AC3E}">
        <p14:creationId xmlns:p14="http://schemas.microsoft.com/office/powerpoint/2010/main" val="1784103903"/>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5586B75A-687E-405C-8A0B-8D00578BA2C3}" type="datetimeFigureOut">
              <a:rPr lang="en-US" smtClean="0"/>
              <a:pPr/>
              <a:t>10/17/16</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4FAB73BC-B049-4115-A692-8D63A059BFB8}" type="slidenum">
              <a:rPr lang="en-US" smtClean="0"/>
              <a:pPr/>
              <a:t>‹#›</a:t>
            </a:fld>
            <a:endParaRPr lang="en-US" dirty="0"/>
          </a:p>
        </p:txBody>
      </p:sp>
    </p:spTree>
    <p:extLst>
      <p:ext uri="{BB962C8B-B14F-4D97-AF65-F5344CB8AC3E}">
        <p14:creationId xmlns:p14="http://schemas.microsoft.com/office/powerpoint/2010/main" val="120134660"/>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444671" y="798973"/>
            <a:ext cx="3273099" cy="2247117"/>
          </a:xfrm>
        </p:spPr>
        <p:txBody>
          <a:bodyPr anchor="b">
            <a:normAutofit/>
          </a:bodyPr>
          <a:lstStyle>
            <a:lvl1pPr algn="l">
              <a:defRPr sz="2400"/>
            </a:lvl1pPr>
          </a:lstStyle>
          <a:p>
            <a:r>
              <a:rPr lang="en-US" smtClean="0"/>
              <a:t>Click to edit Master title style</a:t>
            </a:r>
            <a:endParaRPr lang="en-US" dirty="0"/>
          </a:p>
        </p:txBody>
      </p:sp>
      <p:sp>
        <p:nvSpPr>
          <p:cNvPr id="3" name="Content Placeholder 2"/>
          <p:cNvSpPr>
            <a:spLocks noGrp="1"/>
          </p:cNvSpPr>
          <p:nvPr>
            <p:ph idx="1"/>
          </p:nvPr>
        </p:nvSpPr>
        <p:spPr>
          <a:xfrm>
            <a:off x="5043714" y="798974"/>
            <a:ext cx="6012470" cy="4658826"/>
          </a:xfrm>
        </p:spPr>
        <p:txBody>
          <a:bodyPr anchor="ct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1444671" y="3205491"/>
            <a:ext cx="3275013" cy="2248181"/>
          </a:xfrm>
        </p:spPr>
        <p:txBody>
          <a:bodyPr/>
          <a:lstStyle>
            <a:lvl1pPr marL="0" indent="0" algn="l">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5586B75A-687E-405C-8A0B-8D00578BA2C3}" type="datetimeFigureOut">
              <a:rPr lang="en-US" smtClean="0"/>
              <a:pPr/>
              <a:t>10/17/16</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4FAB73BC-B049-4115-A692-8D63A059BFB8}" type="slidenum">
              <a:rPr lang="en-US" smtClean="0"/>
              <a:pPr/>
              <a:t>‹#›</a:t>
            </a:fld>
            <a:endParaRPr lang="en-US" dirty="0"/>
          </a:p>
        </p:txBody>
      </p:sp>
      <p:cxnSp>
        <p:nvCxnSpPr>
          <p:cNvPr id="17" name="Straight Connector 16"/>
          <p:cNvCxnSpPr/>
          <p:nvPr/>
        </p:nvCxnSpPr>
        <p:spPr>
          <a:xfrm>
            <a:off x="1448280" y="3205491"/>
            <a:ext cx="3269490" cy="0"/>
          </a:xfrm>
          <a:prstGeom prst="line">
            <a:avLst/>
          </a:prstGeom>
          <a:ln w="31750"/>
        </p:spPr>
        <p:style>
          <a:lnRef idx="3">
            <a:schemeClr val="accent1"/>
          </a:lnRef>
          <a:fillRef idx="0">
            <a:schemeClr val="accent1"/>
          </a:fillRef>
          <a:effectRef idx="2">
            <a:schemeClr val="accent1"/>
          </a:effectRef>
          <a:fontRef idx="minor">
            <a:schemeClr val="tx1"/>
          </a:fontRef>
        </p:style>
      </p:cxnSp>
    </p:spTree>
    <p:extLst>
      <p:ext uri="{BB962C8B-B14F-4D97-AF65-F5344CB8AC3E}">
        <p14:creationId xmlns:p14="http://schemas.microsoft.com/office/powerpoint/2010/main" val="468602440"/>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grpSp>
        <p:nvGrpSpPr>
          <p:cNvPr id="8" name="Group 7"/>
          <p:cNvGrpSpPr/>
          <p:nvPr/>
        </p:nvGrpSpPr>
        <p:grpSpPr>
          <a:xfrm>
            <a:off x="7477387" y="482170"/>
            <a:ext cx="4074533" cy="5149101"/>
            <a:chOff x="7477387" y="482170"/>
            <a:chExt cx="4074533" cy="5149101"/>
          </a:xfrm>
        </p:grpSpPr>
        <p:sp>
          <p:nvSpPr>
            <p:cNvPr id="18" name="Rectangle 17"/>
            <p:cNvSpPr/>
            <p:nvPr/>
          </p:nvSpPr>
          <p:spPr bwMode="black">
            <a:xfrm>
              <a:off x="7477387" y="482170"/>
              <a:ext cx="4074533" cy="5149101"/>
            </a:xfrm>
            <a:prstGeom prst="rect">
              <a:avLst/>
            </a:prstGeom>
            <a:gradFill>
              <a:gsLst>
                <a:gs pos="0">
                  <a:srgbClr val="000001"/>
                </a:gs>
                <a:gs pos="100000">
                  <a:srgbClr val="191919"/>
                </a:gs>
              </a:gsLst>
            </a:gradFill>
            <a:ln w="76200" cmpd="sng">
              <a:noFill/>
              <a:miter lim="800000"/>
            </a:ln>
            <a:effectLst>
              <a:outerShdw blurRad="127000" dist="228600" dir="4740000" sx="98000" sy="98000" algn="tl" rotWithShape="0">
                <a:srgbClr val="000000">
                  <a:alpha val="34000"/>
                </a:srgbClr>
              </a:outerShdw>
            </a:effectLst>
            <a:scene3d>
              <a:camera prst="orthographicFront"/>
              <a:lightRig rig="threePt" dir="t"/>
            </a:scene3d>
            <a:sp3d>
              <a:bevelT w="152400" h="50800" prst="softRound"/>
            </a:sp3d>
          </p:spPr>
          <p:style>
            <a:lnRef idx="1">
              <a:schemeClr val="accent1"/>
            </a:lnRef>
            <a:fillRef idx="3">
              <a:schemeClr val="accent1"/>
            </a:fillRef>
            <a:effectRef idx="2">
              <a:schemeClr val="accent1"/>
            </a:effectRef>
            <a:fontRef idx="minor">
              <a:schemeClr val="lt1"/>
            </a:fontRef>
          </p:style>
        </p:sp>
        <p:sp>
          <p:nvSpPr>
            <p:cNvPr id="19" name="Rectangle 18"/>
            <p:cNvSpPr/>
            <p:nvPr/>
          </p:nvSpPr>
          <p:spPr bwMode="blackWhite">
            <a:xfrm>
              <a:off x="7790446" y="812506"/>
              <a:ext cx="3450289" cy="4466452"/>
            </a:xfrm>
            <a:prstGeom prst="rect">
              <a:avLst/>
            </a:prstGeom>
            <a:gradFill>
              <a:gsLst>
                <a:gs pos="0">
                  <a:srgbClr val="DADADA"/>
                </a:gs>
                <a:gs pos="100000">
                  <a:srgbClr val="FFFFFE"/>
                </a:gs>
              </a:gsLst>
              <a:lin ang="16200000" scaled="0"/>
            </a:gradFill>
            <a:ln w="50800" cmpd="sng">
              <a:solidFill>
                <a:srgbClr val="191919"/>
              </a:solidFill>
              <a:miter lim="800000"/>
            </a:ln>
            <a:effectLst>
              <a:innerShdw blurRad="63500" dist="88900" dir="14100000">
                <a:srgbClr val="000000">
                  <a:alpha val="30000"/>
                </a:srgbClr>
              </a:innerShdw>
            </a:effectLst>
            <a:scene3d>
              <a:camera prst="orthographicFront"/>
              <a:lightRig rig="threePt" dir="t"/>
            </a:scene3d>
            <a:sp3d>
              <a:bevelT prst="relaxedInset"/>
            </a:sp3d>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title"/>
          </p:nvPr>
        </p:nvSpPr>
        <p:spPr>
          <a:xfrm>
            <a:off x="1451206" y="1129513"/>
            <a:ext cx="5532328" cy="1830584"/>
          </a:xfrm>
        </p:spPr>
        <p:txBody>
          <a:bodyPr anchor="b">
            <a:normAutofit/>
          </a:bodyPr>
          <a:lstStyle>
            <a:lvl1pPr>
              <a:defRPr sz="320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8124389" y="1122542"/>
            <a:ext cx="2791171" cy="3866327"/>
          </a:xfrm>
          <a:solidFill>
            <a:schemeClr val="bg1">
              <a:lumMod val="85000"/>
            </a:schemeClr>
          </a:solidFill>
          <a:ln w="9525" cap="sq">
            <a:noFill/>
            <a:miter lim="800000"/>
          </a:ln>
          <a:effectLst/>
        </p:spPr>
        <p:txBody>
          <a:bodyPr anchor="t"/>
          <a:lstStyle>
            <a:lvl1pPr marL="0" indent="0" algn="ctr">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Drag picture to placeholder or click icon to add</a:t>
            </a:r>
            <a:endParaRPr lang="en-US" dirty="0"/>
          </a:p>
        </p:txBody>
      </p:sp>
      <p:sp>
        <p:nvSpPr>
          <p:cNvPr id="4" name="Text Placeholder 3"/>
          <p:cNvSpPr>
            <a:spLocks noGrp="1"/>
          </p:cNvSpPr>
          <p:nvPr>
            <p:ph type="body" sz="half" idx="2"/>
          </p:nvPr>
        </p:nvSpPr>
        <p:spPr>
          <a:xfrm>
            <a:off x="1450329" y="3145992"/>
            <a:ext cx="5524404" cy="2003742"/>
          </a:xfrm>
        </p:spPr>
        <p:txBody>
          <a:bodyPr>
            <a:normAutofit/>
          </a:bodyPr>
          <a:lstStyle>
            <a:lvl1pPr marL="0" indent="0" algn="l">
              <a:buNone/>
              <a:defRPr sz="18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
        <p:nvSpPr>
          <p:cNvPr id="5" name="Date Placeholder 4"/>
          <p:cNvSpPr>
            <a:spLocks noGrp="1"/>
          </p:cNvSpPr>
          <p:nvPr>
            <p:ph type="dt" sz="half" idx="10"/>
          </p:nvPr>
        </p:nvSpPr>
        <p:spPr>
          <a:xfrm>
            <a:off x="1447382" y="5469856"/>
            <a:ext cx="5527351" cy="320123"/>
          </a:xfrm>
        </p:spPr>
        <p:txBody>
          <a:bodyPr/>
          <a:lstStyle>
            <a:lvl1pPr algn="l">
              <a:defRPr/>
            </a:lvl1pPr>
          </a:lstStyle>
          <a:p>
            <a:fld id="{5586B75A-687E-405C-8A0B-8D00578BA2C3}" type="datetimeFigureOut">
              <a:rPr lang="en-US" smtClean="0"/>
              <a:pPr/>
              <a:t>10/17/16</a:t>
            </a:fld>
            <a:endParaRPr lang="en-US" dirty="0"/>
          </a:p>
        </p:txBody>
      </p:sp>
      <p:sp>
        <p:nvSpPr>
          <p:cNvPr id="6" name="Footer Placeholder 5"/>
          <p:cNvSpPr>
            <a:spLocks noGrp="1"/>
          </p:cNvSpPr>
          <p:nvPr>
            <p:ph type="ftr" sz="quarter" idx="11"/>
          </p:nvPr>
        </p:nvSpPr>
        <p:spPr>
          <a:xfrm>
            <a:off x="1447382" y="318640"/>
            <a:ext cx="5541004" cy="320931"/>
          </a:xfrm>
        </p:spPr>
        <p:txBody>
          <a:bodyPr/>
          <a:lstStyle/>
          <a:p>
            <a:endParaRPr lang="en-US" dirty="0"/>
          </a:p>
        </p:txBody>
      </p:sp>
      <p:sp>
        <p:nvSpPr>
          <p:cNvPr id="7" name="Slide Number Placeholder 6"/>
          <p:cNvSpPr>
            <a:spLocks noGrp="1"/>
          </p:cNvSpPr>
          <p:nvPr>
            <p:ph type="sldNum" sz="quarter" idx="12"/>
          </p:nvPr>
        </p:nvSpPr>
        <p:spPr/>
        <p:txBody>
          <a:bodyPr/>
          <a:lstStyle/>
          <a:p>
            <a:fld id="{4FAB73BC-B049-4115-A692-8D63A059BFB8}" type="slidenum">
              <a:rPr lang="en-US" smtClean="0"/>
              <a:pPr/>
              <a:t>‹#›</a:t>
            </a:fld>
            <a:endParaRPr lang="en-US" dirty="0"/>
          </a:p>
        </p:txBody>
      </p:sp>
      <p:cxnSp>
        <p:nvCxnSpPr>
          <p:cNvPr id="31" name="Straight Connector 30"/>
          <p:cNvCxnSpPr/>
          <p:nvPr/>
        </p:nvCxnSpPr>
        <p:spPr>
          <a:xfrm>
            <a:off x="1447382" y="3143605"/>
            <a:ext cx="5527351" cy="0"/>
          </a:xfrm>
          <a:prstGeom prst="line">
            <a:avLst/>
          </a:prstGeom>
          <a:ln w="31750"/>
        </p:spPr>
        <p:style>
          <a:lnRef idx="3">
            <a:schemeClr val="accent1"/>
          </a:lnRef>
          <a:fillRef idx="0">
            <a:schemeClr val="accent1"/>
          </a:fillRef>
          <a:effectRef idx="2">
            <a:schemeClr val="accent1"/>
          </a:effectRef>
          <a:fontRef idx="minor">
            <a:schemeClr val="tx1"/>
          </a:fontRef>
        </p:style>
      </p:cxnSp>
    </p:spTree>
    <p:extLst>
      <p:ext uri="{BB962C8B-B14F-4D97-AF65-F5344CB8AC3E}">
        <p14:creationId xmlns:p14="http://schemas.microsoft.com/office/powerpoint/2010/main" val="97867553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5586B75A-687E-405C-8A0B-8D00578BA2C3}" type="datetimeFigureOut">
              <a:rPr lang="en-US" smtClean="0"/>
              <a:pPr/>
              <a:t>10/17/16</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FAB73BC-B049-4115-A692-8D63A059BFB8}" type="slidenum">
              <a:rPr lang="en-US" smtClean="0"/>
              <a:pPr/>
              <a:t>‹#›</a:t>
            </a:fld>
            <a:endParaRPr lang="en-US" dirty="0"/>
          </a:p>
        </p:txBody>
      </p:sp>
      <p:cxnSp>
        <p:nvCxnSpPr>
          <p:cNvPr id="26" name="Straight Connector 25"/>
          <p:cNvCxnSpPr/>
          <p:nvPr/>
        </p:nvCxnSpPr>
        <p:spPr>
          <a:xfrm>
            <a:off x="1453896" y="1847088"/>
            <a:ext cx="9607522" cy="0"/>
          </a:xfrm>
          <a:prstGeom prst="line">
            <a:avLst/>
          </a:prstGeom>
          <a:ln w="31750"/>
        </p:spPr>
        <p:style>
          <a:lnRef idx="3">
            <a:schemeClr val="accent1"/>
          </a:lnRef>
          <a:fillRef idx="0">
            <a:schemeClr val="accent1"/>
          </a:fillRef>
          <a:effectRef idx="2">
            <a:schemeClr val="accent1"/>
          </a:effectRef>
          <a:fontRef idx="minor">
            <a:schemeClr val="tx1"/>
          </a:fontRef>
        </p:style>
      </p:cxnSp>
    </p:spTree>
    <p:extLst>
      <p:ext uri="{BB962C8B-B14F-4D97-AF65-F5344CB8AC3E}">
        <p14:creationId xmlns:p14="http://schemas.microsoft.com/office/powerpoint/2010/main" val="102239714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9439111" y="798973"/>
            <a:ext cx="1615742" cy="4659889"/>
          </a:xfrm>
        </p:spPr>
        <p:txBody>
          <a:bodyPr vert="eaVert"/>
          <a:lstStyle>
            <a:lvl1pPr algn="l">
              <a:defRPr/>
            </a:lvl1pPr>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1444672" y="798973"/>
            <a:ext cx="7828830" cy="4659889"/>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5586B75A-687E-405C-8A0B-8D00578BA2C3}" type="datetimeFigureOut">
              <a:rPr lang="en-US" smtClean="0"/>
              <a:pPr/>
              <a:t>10/17/16</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FAB73BC-B049-4115-A692-8D63A059BFB8}" type="slidenum">
              <a:rPr lang="en-US" smtClean="0"/>
              <a:pPr/>
              <a:t>‹#›</a:t>
            </a:fld>
            <a:endParaRPr lang="en-US" dirty="0"/>
          </a:p>
        </p:txBody>
      </p:sp>
      <p:cxnSp>
        <p:nvCxnSpPr>
          <p:cNvPr id="15" name="Straight Connector 14"/>
          <p:cNvCxnSpPr/>
          <p:nvPr/>
        </p:nvCxnSpPr>
        <p:spPr>
          <a:xfrm>
            <a:off x="9439111" y="798973"/>
            <a:ext cx="0" cy="4659889"/>
          </a:xfrm>
          <a:prstGeom prst="line">
            <a:avLst/>
          </a:prstGeom>
          <a:ln w="31750"/>
        </p:spPr>
        <p:style>
          <a:lnRef idx="3">
            <a:schemeClr val="accent1"/>
          </a:lnRef>
          <a:fillRef idx="0">
            <a:schemeClr val="accent1"/>
          </a:fillRef>
          <a:effectRef idx="2">
            <a:schemeClr val="accent1"/>
          </a:effectRef>
          <a:fontRef idx="minor">
            <a:schemeClr val="tx1"/>
          </a:fontRef>
        </p:style>
      </p:cxnSp>
    </p:spTree>
    <p:extLst>
      <p:ext uri="{BB962C8B-B14F-4D97-AF65-F5344CB8AC3E}">
        <p14:creationId xmlns:p14="http://schemas.microsoft.com/office/powerpoint/2010/main" val="1412139561"/>
      </p:ext>
    </p:extLst>
  </p:cSld>
  <p:clrMapOvr>
    <a:masterClrMapping/>
  </p:clrMapOvr>
</p:sldLayout>
</file>

<file path=ppt/slideMasters/_rels/slideMaster1.xml.rels><?xml version="1.0" encoding="UTF-8" standalone="yes"?>
<Relationships xmlns="http://schemas.openxmlformats.org/package/2006/relationships"><Relationship Id="rId11" Type="http://schemas.openxmlformats.org/officeDocument/2006/relationships/slideLayout" Target="../slideLayouts/slideLayout11.xml"/><Relationship Id="rId12" Type="http://schemas.openxmlformats.org/officeDocument/2006/relationships/theme" Target="../theme/theme1.xml"/><Relationship Id="rId13" Type="http://schemas.openxmlformats.org/officeDocument/2006/relationships/image" Target="../media/image1.jpg"/><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 Id="rId9" Type="http://schemas.openxmlformats.org/officeDocument/2006/relationships/slideLayout" Target="../slideLayouts/slideLayout9.xml"/><Relationship Id="rId10" Type="http://schemas.openxmlformats.org/officeDocument/2006/relationships/slideLayout" Target="../slideLayouts/slideLayout1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2"/>
      </p:bgRef>
    </p:bg>
    <p:spTree>
      <p:nvGrpSpPr>
        <p:cNvPr id="1" name=""/>
        <p:cNvGrpSpPr/>
        <p:nvPr/>
      </p:nvGrpSpPr>
      <p:grpSpPr>
        <a:xfrm>
          <a:off x="0" y="0"/>
          <a:ext cx="0" cy="0"/>
          <a:chOff x="0" y="0"/>
          <a:chExt cx="0" cy="0"/>
        </a:xfrm>
      </p:grpSpPr>
      <p:sp>
        <p:nvSpPr>
          <p:cNvPr id="8" name="Rectangle 7"/>
          <p:cNvSpPr/>
          <p:nvPr/>
        </p:nvSpPr>
        <p:spPr>
          <a:xfrm>
            <a:off x="0" y="2019476"/>
            <a:ext cx="12192000" cy="4105941"/>
          </a:xfrm>
          <a:prstGeom prst="rect">
            <a:avLst/>
          </a:prstGeom>
          <a:gradFill flip="none" rotWithShape="1">
            <a:gsLst>
              <a:gs pos="0">
                <a:schemeClr val="bg2">
                  <a:alpha val="0"/>
                </a:schemeClr>
              </a:gs>
              <a:gs pos="100000">
                <a:schemeClr val="bg2"/>
              </a:gs>
            </a:gsLst>
            <a:lin ang="5400000" scaled="0"/>
            <a:tileRect/>
          </a:gradFill>
          <a:ln>
            <a:noFill/>
          </a:ln>
        </p:spPr>
        <p:style>
          <a:lnRef idx="2">
            <a:schemeClr val="accent1">
              <a:shade val="50000"/>
            </a:schemeClr>
          </a:lnRef>
          <a:fillRef idx="1">
            <a:schemeClr val="accent1"/>
          </a:fillRef>
          <a:effectRef idx="0">
            <a:schemeClr val="accent1"/>
          </a:effectRef>
          <a:fontRef idx="minor">
            <a:schemeClr val="lt1"/>
          </a:fontRef>
        </p:style>
      </p:sp>
      <p:pic>
        <p:nvPicPr>
          <p:cNvPr id="7" name="Picture 6"/>
          <p:cNvPicPr>
            <a:picLocks noChangeAspect="1"/>
          </p:cNvPicPr>
          <p:nvPr/>
        </p:nvPicPr>
        <p:blipFill rotWithShape="1">
          <a:blip r:embed="rId13">
            <a:extLst>
              <a:ext uri="{28A0092B-C50C-407E-A947-70E740481C1C}">
                <a14:useLocalDpi xmlns:a14="http://schemas.microsoft.com/office/drawing/2010/main" val="0"/>
              </a:ext>
            </a:extLst>
          </a:blip>
          <a:srcRect t="1538" b="-1538"/>
          <a:stretch/>
        </p:blipFill>
        <p:spPr bwMode="black">
          <a:xfrm>
            <a:off x="0" y="6126480"/>
            <a:ext cx="12192000" cy="742950"/>
          </a:xfrm>
          <a:prstGeom prst="rect">
            <a:avLst/>
          </a:prstGeom>
        </p:spPr>
      </p:pic>
      <p:sp>
        <p:nvSpPr>
          <p:cNvPr id="2" name="Title Placeholder 1"/>
          <p:cNvSpPr>
            <a:spLocks noGrp="1"/>
          </p:cNvSpPr>
          <p:nvPr>
            <p:ph type="title"/>
          </p:nvPr>
        </p:nvSpPr>
        <p:spPr>
          <a:xfrm>
            <a:off x="1451579" y="804519"/>
            <a:ext cx="9603275" cy="1049235"/>
          </a:xfrm>
          <a:prstGeom prst="rect">
            <a:avLst/>
          </a:prstGeom>
        </p:spPr>
        <p:txBody>
          <a:bodyPr vert="horz" lIns="91440" tIns="45720" rIns="91440" bIns="45720" rtlCol="0" anchor="t">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1451579" y="2015732"/>
            <a:ext cx="9603275" cy="3450613"/>
          </a:xfrm>
          <a:prstGeom prst="rect">
            <a:avLst/>
          </a:prstGeom>
        </p:spPr>
        <p:txBody>
          <a:bodyPr vert="horz" lIns="91440" tIns="45720" rIns="91440" bIns="45720" rtlCol="0">
            <a:normAutofit/>
          </a:body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p:cNvSpPr>
            <a:spLocks noGrp="1"/>
          </p:cNvSpPr>
          <p:nvPr>
            <p:ph type="dt" sz="half" idx="2"/>
          </p:nvPr>
        </p:nvSpPr>
        <p:spPr>
          <a:xfrm>
            <a:off x="7554138" y="330370"/>
            <a:ext cx="3500715" cy="309201"/>
          </a:xfrm>
          <a:prstGeom prst="rect">
            <a:avLst/>
          </a:prstGeom>
        </p:spPr>
        <p:txBody>
          <a:bodyPr vert="horz" lIns="91440" tIns="45720" rIns="91440" bIns="45720" rtlCol="0" anchor="ctr"/>
          <a:lstStyle>
            <a:lvl1pPr algn="r">
              <a:defRPr sz="1000">
                <a:solidFill>
                  <a:schemeClr val="tx1">
                    <a:tint val="75000"/>
                  </a:schemeClr>
                </a:solidFill>
              </a:defRPr>
            </a:lvl1pPr>
          </a:lstStyle>
          <a:p>
            <a:fld id="{5586B75A-687E-405C-8A0B-8D00578BA2C3}" type="datetimeFigureOut">
              <a:rPr lang="en-US" smtClean="0"/>
              <a:pPr/>
              <a:t>10/17/16</a:t>
            </a:fld>
            <a:endParaRPr lang="en-US" dirty="0"/>
          </a:p>
        </p:txBody>
      </p:sp>
      <p:sp>
        <p:nvSpPr>
          <p:cNvPr id="5" name="Footer Placeholder 4"/>
          <p:cNvSpPr>
            <a:spLocks noGrp="1"/>
          </p:cNvSpPr>
          <p:nvPr>
            <p:ph type="ftr" sz="quarter" idx="3"/>
          </p:nvPr>
        </p:nvSpPr>
        <p:spPr>
          <a:xfrm>
            <a:off x="1451579" y="329307"/>
            <a:ext cx="5938836" cy="309201"/>
          </a:xfrm>
          <a:prstGeom prst="rect">
            <a:avLst/>
          </a:prstGeom>
        </p:spPr>
        <p:txBody>
          <a:bodyPr vert="horz" lIns="91440" tIns="45720" rIns="91440" bIns="45720" rtlCol="0" anchor="ctr"/>
          <a:lstStyle>
            <a:lvl1pPr algn="l">
              <a:defRPr sz="1000">
                <a:solidFill>
                  <a:schemeClr val="tx1">
                    <a:tint val="75000"/>
                  </a:schemeClr>
                </a:solidFill>
              </a:defRPr>
            </a:lvl1pPr>
          </a:lstStyle>
          <a:p>
            <a:endParaRPr lang="en-US" dirty="0"/>
          </a:p>
        </p:txBody>
      </p:sp>
      <p:sp>
        <p:nvSpPr>
          <p:cNvPr id="6" name="Slide Number Placeholder 5"/>
          <p:cNvSpPr>
            <a:spLocks noGrp="1"/>
          </p:cNvSpPr>
          <p:nvPr>
            <p:ph type="sldNum" sz="quarter" idx="4"/>
          </p:nvPr>
        </p:nvSpPr>
        <p:spPr>
          <a:xfrm>
            <a:off x="480060" y="798973"/>
            <a:ext cx="811019" cy="503578"/>
          </a:xfrm>
          <a:prstGeom prst="rect">
            <a:avLst/>
          </a:prstGeom>
        </p:spPr>
        <p:txBody>
          <a:bodyPr vert="horz" lIns="91440" tIns="45720" rIns="91440" bIns="45720" rtlCol="0" anchor="t"/>
          <a:lstStyle>
            <a:lvl1pPr algn="r">
              <a:defRPr sz="2800">
                <a:solidFill>
                  <a:schemeClr val="accent1"/>
                </a:solidFill>
              </a:defRPr>
            </a:lvl1pPr>
          </a:lstStyle>
          <a:p>
            <a:fld id="{4FAB73BC-B049-4115-A692-8D63A059BFB8}" type="slidenum">
              <a:rPr lang="en-US" smtClean="0"/>
              <a:pPr/>
              <a:t>‹#›</a:t>
            </a:fld>
            <a:endParaRPr lang="en-US" dirty="0"/>
          </a:p>
        </p:txBody>
      </p:sp>
      <p:cxnSp>
        <p:nvCxnSpPr>
          <p:cNvPr id="10" name="Straight Connector 9"/>
          <p:cNvCxnSpPr/>
          <p:nvPr/>
        </p:nvCxnSpPr>
        <p:spPr>
          <a:xfrm>
            <a:off x="0" y="6128413"/>
            <a:ext cx="12192000" cy="0"/>
          </a:xfrm>
          <a:prstGeom prst="line">
            <a:avLst/>
          </a:prstGeom>
          <a:ln w="12700">
            <a:solidFill>
              <a:srgbClr val="000001">
                <a:alpha val="20000"/>
              </a:srgb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89421413"/>
      </p:ext>
    </p:extLst>
  </p:cSld>
  <p:clrMap bg1="lt1" tx1="dk1" bg2="lt2" tx2="dk2" accent1="accent1" accent2="accent2" accent3="accent3" accent4="accent4" accent5="accent5" accent6="accent6" hlink="hlink" folHlink="folHlink"/>
  <p:sldLayoutIdLst>
    <p:sldLayoutId id="2147483877" r:id="rId1"/>
    <p:sldLayoutId id="2147483878" r:id="rId2"/>
    <p:sldLayoutId id="2147483879" r:id="rId3"/>
    <p:sldLayoutId id="2147483880" r:id="rId4"/>
    <p:sldLayoutId id="2147483881" r:id="rId5"/>
    <p:sldLayoutId id="2147483882" r:id="rId6"/>
    <p:sldLayoutId id="2147483883" r:id="rId7"/>
    <p:sldLayoutId id="2147483884" r:id="rId8"/>
    <p:sldLayoutId id="2147483885" r:id="rId9"/>
    <p:sldLayoutId id="2147483886" r:id="rId10"/>
    <p:sldLayoutId id="2147483887" r:id="rId11"/>
  </p:sldLayoutIdLst>
  <p:hf sldNum="0" hdr="0" ftr="0" dt="0"/>
  <p:txStyles>
    <p:titleStyle>
      <a:lvl1pPr algn="l" defTabSz="914400" rtl="0" eaLnBrk="1" latinLnBrk="0" hangingPunct="1">
        <a:lnSpc>
          <a:spcPct val="90000"/>
        </a:lnSpc>
        <a:spcBef>
          <a:spcPct val="0"/>
        </a:spcBef>
        <a:buNone/>
        <a:defRPr sz="3200" b="0" i="0" kern="1200" cap="all">
          <a:solidFill>
            <a:schemeClr val="tx1"/>
          </a:solidFill>
          <a:effectLst/>
          <a:latin typeface="+mj-lt"/>
          <a:ea typeface="+mj-ea"/>
          <a:cs typeface="+mj-cs"/>
        </a:defRPr>
      </a:lvl1pPr>
    </p:titleStyle>
    <p:bodyStyle>
      <a:lvl1pPr marL="228600" indent="-228600" algn="l" defTabSz="914400" rtl="0" eaLnBrk="1" latinLnBrk="0" hangingPunct="1">
        <a:lnSpc>
          <a:spcPct val="120000"/>
        </a:lnSpc>
        <a:spcBef>
          <a:spcPts val="1000"/>
        </a:spcBef>
        <a:buClr>
          <a:schemeClr val="accent1"/>
        </a:buClr>
        <a:buSzPct val="100000"/>
        <a:buFont typeface="Arial" panose="020B0604020202020204" pitchFamily="34" charset="0"/>
        <a:buChar char="•"/>
        <a:defRPr sz="2000" kern="1200">
          <a:solidFill>
            <a:schemeClr val="tx1"/>
          </a:solidFill>
          <a:effectLst/>
          <a:latin typeface="+mn-lt"/>
          <a:ea typeface="+mn-ea"/>
          <a:cs typeface="+mn-cs"/>
        </a:defRPr>
      </a:lvl1pPr>
      <a:lvl2pPr marL="685800" indent="-228600" algn="l" defTabSz="914400" rtl="0" eaLnBrk="1" latinLnBrk="0" hangingPunct="1">
        <a:lnSpc>
          <a:spcPct val="120000"/>
        </a:lnSpc>
        <a:spcBef>
          <a:spcPts val="500"/>
        </a:spcBef>
        <a:buClr>
          <a:schemeClr val="accent1"/>
        </a:buClr>
        <a:buSzPct val="100000"/>
        <a:buFont typeface="Arial" panose="020B0604020202020204" pitchFamily="34" charset="0"/>
        <a:buChar char="•"/>
        <a:defRPr sz="1800" kern="1200" cap="none" baseline="0">
          <a:solidFill>
            <a:schemeClr val="tx1"/>
          </a:solidFill>
          <a:effectLst/>
          <a:latin typeface="+mn-lt"/>
          <a:ea typeface="+mn-ea"/>
          <a:cs typeface="+mn-cs"/>
        </a:defRPr>
      </a:lvl2pPr>
      <a:lvl3pPr marL="1143000" indent="-228600" algn="l" defTabSz="914400" rtl="0" eaLnBrk="1" latinLnBrk="0" hangingPunct="1">
        <a:lnSpc>
          <a:spcPct val="120000"/>
        </a:lnSpc>
        <a:spcBef>
          <a:spcPts val="500"/>
        </a:spcBef>
        <a:buClr>
          <a:schemeClr val="accent1"/>
        </a:buClr>
        <a:buSzPct val="100000"/>
        <a:buFont typeface="Arial" panose="020B0604020202020204" pitchFamily="34" charset="0"/>
        <a:buChar char="•"/>
        <a:defRPr sz="1600" kern="1200">
          <a:solidFill>
            <a:schemeClr val="tx1"/>
          </a:solidFill>
          <a:effectLst/>
          <a:latin typeface="+mn-lt"/>
          <a:ea typeface="+mn-ea"/>
          <a:cs typeface="+mn-cs"/>
        </a:defRPr>
      </a:lvl3pPr>
      <a:lvl4pPr marL="1600200" indent="-228600" algn="l" defTabSz="914400" rtl="0" eaLnBrk="1" latinLnBrk="0" hangingPunct="1">
        <a:lnSpc>
          <a:spcPct val="120000"/>
        </a:lnSpc>
        <a:spcBef>
          <a:spcPts val="500"/>
        </a:spcBef>
        <a:buClr>
          <a:schemeClr val="accent1"/>
        </a:buClr>
        <a:buSzPct val="100000"/>
        <a:buFont typeface="Arial" panose="020B0604020202020204" pitchFamily="34" charset="0"/>
        <a:buChar char="•"/>
        <a:defRPr sz="1400" kern="1200" cap="none" baseline="0">
          <a:solidFill>
            <a:schemeClr val="tx1"/>
          </a:solidFill>
          <a:effectLst/>
          <a:latin typeface="+mn-lt"/>
          <a:ea typeface="+mn-ea"/>
          <a:cs typeface="+mn-cs"/>
        </a:defRPr>
      </a:lvl4pPr>
      <a:lvl5pPr marL="2057400" indent="-228600" algn="l" defTabSz="914400" rtl="0" eaLnBrk="1" latinLnBrk="0" hangingPunct="1">
        <a:lnSpc>
          <a:spcPct val="120000"/>
        </a:lnSpc>
        <a:spcBef>
          <a:spcPts val="500"/>
        </a:spcBef>
        <a:buClr>
          <a:schemeClr val="accent1"/>
        </a:buClr>
        <a:buSzPct val="100000"/>
        <a:buFont typeface="Arial" panose="020B0604020202020204" pitchFamily="34" charset="0"/>
        <a:buChar char="•"/>
        <a:defRPr sz="1200" kern="1200">
          <a:solidFill>
            <a:schemeClr val="tx1"/>
          </a:solidFill>
          <a:effectLst/>
          <a:latin typeface="+mn-lt"/>
          <a:ea typeface="+mn-ea"/>
          <a:cs typeface="+mn-cs"/>
        </a:defRPr>
      </a:lvl5pPr>
      <a:lvl6pPr marL="2514600" indent="-228600" algn="l" defTabSz="914400" rtl="0" eaLnBrk="1" latinLnBrk="0" hangingPunct="1">
        <a:lnSpc>
          <a:spcPct val="120000"/>
        </a:lnSpc>
        <a:spcBef>
          <a:spcPts val="500"/>
        </a:spcBef>
        <a:buClr>
          <a:schemeClr val="accent1"/>
        </a:buClr>
        <a:buSzPct val="100000"/>
        <a:buFont typeface="Arial" panose="020B0604020202020204" pitchFamily="34" charset="0"/>
        <a:buChar char="•"/>
        <a:defRPr sz="1200" kern="1200">
          <a:solidFill>
            <a:schemeClr val="tx1"/>
          </a:solidFill>
          <a:effectLst/>
          <a:latin typeface="+mn-lt"/>
          <a:ea typeface="+mn-ea"/>
          <a:cs typeface="+mn-cs"/>
        </a:defRPr>
      </a:lvl6pPr>
      <a:lvl7pPr marL="2971800" indent="-228600" algn="l" defTabSz="914400" rtl="0" eaLnBrk="1" latinLnBrk="0" hangingPunct="1">
        <a:lnSpc>
          <a:spcPct val="120000"/>
        </a:lnSpc>
        <a:spcBef>
          <a:spcPts val="500"/>
        </a:spcBef>
        <a:buClr>
          <a:schemeClr val="accent1"/>
        </a:buClr>
        <a:buSzPct val="100000"/>
        <a:buFont typeface="Arial" panose="020B0604020202020204" pitchFamily="34" charset="0"/>
        <a:buChar char="•"/>
        <a:defRPr sz="1200" kern="1200">
          <a:solidFill>
            <a:schemeClr val="tx1"/>
          </a:solidFill>
          <a:effectLst/>
          <a:latin typeface="+mn-lt"/>
          <a:ea typeface="+mn-ea"/>
          <a:cs typeface="+mn-cs"/>
        </a:defRPr>
      </a:lvl7pPr>
      <a:lvl8pPr marL="3429000" indent="-228600" algn="l" defTabSz="914400" rtl="0" eaLnBrk="1" latinLnBrk="0" hangingPunct="1">
        <a:lnSpc>
          <a:spcPct val="120000"/>
        </a:lnSpc>
        <a:spcBef>
          <a:spcPts val="500"/>
        </a:spcBef>
        <a:buClr>
          <a:schemeClr val="accent1"/>
        </a:buClr>
        <a:buSzPct val="100000"/>
        <a:buFont typeface="Arial" panose="020B0604020202020204" pitchFamily="34" charset="0"/>
        <a:buChar char="•"/>
        <a:defRPr sz="1200" kern="1200" baseline="0">
          <a:solidFill>
            <a:schemeClr val="tx1"/>
          </a:solidFill>
          <a:effectLst/>
          <a:latin typeface="+mn-lt"/>
          <a:ea typeface="+mn-ea"/>
          <a:cs typeface="+mn-cs"/>
        </a:defRPr>
      </a:lvl8pPr>
      <a:lvl9pPr marL="3886200" indent="-228600" algn="l" defTabSz="914400" rtl="0" eaLnBrk="1" latinLnBrk="0" hangingPunct="1">
        <a:lnSpc>
          <a:spcPct val="120000"/>
        </a:lnSpc>
        <a:spcBef>
          <a:spcPts val="500"/>
        </a:spcBef>
        <a:buClr>
          <a:schemeClr val="accent1"/>
        </a:buClr>
        <a:buSzPct val="100000"/>
        <a:buFont typeface="Arial" panose="020B0604020202020204" pitchFamily="34" charset="0"/>
        <a:buChar char="•"/>
        <a:defRPr sz="1200" kern="1200" baseline="0">
          <a:solidFill>
            <a:schemeClr val="tx1"/>
          </a:solidFill>
          <a:effectLst/>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png"/></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3.png"/></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10.xml"/><Relationship Id="rId2" Type="http://schemas.openxmlformats.org/officeDocument/2006/relationships/image" Target="../media/image4.png"/></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10.xml"/><Relationship Id="rId2" Type="http://schemas.openxmlformats.org/officeDocument/2006/relationships/image" Target="../media/image5.png"/></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6.png"/></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7.png"/></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8.png"/></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9.png"/></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0.png"/></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1.png"/></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2.png"/></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3.png"/></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4.png"/></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5.png"/></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6.png"/></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7.png"/></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8.png"/></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9.png"/></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0.png"/></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1.png"/></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2.png"/></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normAutofit fontScale="90000"/>
          </a:bodyPr>
          <a:lstStyle/>
          <a:p>
            <a:r>
              <a:rPr lang="en-US" dirty="0" smtClean="0"/>
              <a:t>Differences Between SunSystems 5.4 and 6</a:t>
            </a:r>
            <a:endParaRPr lang="en-US" dirty="0"/>
          </a:p>
        </p:txBody>
      </p:sp>
      <p:sp>
        <p:nvSpPr>
          <p:cNvPr id="3" name="Subtitle 2"/>
          <p:cNvSpPr>
            <a:spLocks noGrp="1"/>
          </p:cNvSpPr>
          <p:nvPr>
            <p:ph type="subTitle" idx="1"/>
          </p:nvPr>
        </p:nvSpPr>
        <p:spPr/>
        <p:txBody>
          <a:bodyPr/>
          <a:lstStyle/>
          <a:p>
            <a:r>
              <a:rPr lang="en-US" dirty="0" smtClean="0"/>
              <a:t>Overview for end users</a:t>
            </a:r>
            <a:endParaRPr lang="en-US" dirty="0"/>
          </a:p>
        </p:txBody>
      </p:sp>
    </p:spTree>
    <p:extLst>
      <p:ext uri="{BB962C8B-B14F-4D97-AF65-F5344CB8AC3E}">
        <p14:creationId xmlns:p14="http://schemas.microsoft.com/office/powerpoint/2010/main" val="1895627366"/>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Changes you will find in </a:t>
            </a:r>
            <a:r>
              <a:rPr lang="en-US" dirty="0" err="1" smtClean="0"/>
              <a:t>sunsystems</a:t>
            </a:r>
            <a:r>
              <a:rPr lang="en-US" dirty="0" smtClean="0"/>
              <a:t> 6.2</a:t>
            </a:r>
            <a:endParaRPr lang="en-US" dirty="0"/>
          </a:p>
        </p:txBody>
      </p:sp>
      <p:sp>
        <p:nvSpPr>
          <p:cNvPr id="3" name="Content Placeholder 2"/>
          <p:cNvSpPr>
            <a:spLocks noGrp="1"/>
          </p:cNvSpPr>
          <p:nvPr>
            <p:ph idx="1"/>
          </p:nvPr>
        </p:nvSpPr>
        <p:spPr/>
        <p:txBody>
          <a:bodyPr/>
          <a:lstStyle/>
          <a:p>
            <a:r>
              <a:rPr lang="en-US" dirty="0" smtClean="0"/>
              <a:t>Although most of the SunSystems processes and procedures work exactly like they always have worked, there are a few changes.</a:t>
            </a:r>
          </a:p>
          <a:p>
            <a:r>
              <a:rPr lang="en-US" dirty="0" smtClean="0"/>
              <a:t>Here are the changes that will be most apparent to end users</a:t>
            </a:r>
            <a:endParaRPr lang="en-US" dirty="0"/>
          </a:p>
        </p:txBody>
      </p:sp>
    </p:spTree>
    <p:extLst>
      <p:ext uri="{BB962C8B-B14F-4D97-AF65-F5344CB8AC3E}">
        <p14:creationId xmlns:p14="http://schemas.microsoft.com/office/powerpoint/2010/main" val="1151871714"/>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Ledger Entry Forms</a:t>
            </a:r>
            <a:endParaRPr lang="en-US" dirty="0"/>
          </a:p>
        </p:txBody>
      </p:sp>
      <p:sp>
        <p:nvSpPr>
          <p:cNvPr id="3" name="Content Placeholder 2"/>
          <p:cNvSpPr>
            <a:spLocks noGrp="1"/>
          </p:cNvSpPr>
          <p:nvPr>
            <p:ph idx="1"/>
          </p:nvPr>
        </p:nvSpPr>
        <p:spPr/>
        <p:txBody>
          <a:bodyPr/>
          <a:lstStyle/>
          <a:p>
            <a:r>
              <a:rPr lang="en-US" dirty="0" smtClean="0"/>
              <a:t>The Ledger Entry forms in SunSystems 6 have a fresh new look!</a:t>
            </a:r>
            <a:endParaRPr lang="en-US" dirty="0"/>
          </a:p>
        </p:txBody>
      </p:sp>
    </p:spTree>
    <p:extLst>
      <p:ext uri="{BB962C8B-B14F-4D97-AF65-F5344CB8AC3E}">
        <p14:creationId xmlns:p14="http://schemas.microsoft.com/office/powerpoint/2010/main" val="140292779"/>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p:cNvPicPr>
            <a:picLocks noChangeAspect="1"/>
          </p:cNvPicPr>
          <p:nvPr/>
        </p:nvPicPr>
        <p:blipFill>
          <a:blip r:embed="rId2"/>
          <a:stretch>
            <a:fillRect/>
          </a:stretch>
        </p:blipFill>
        <p:spPr>
          <a:xfrm>
            <a:off x="0" y="114922"/>
            <a:ext cx="12192000" cy="6628156"/>
          </a:xfrm>
          <a:prstGeom prst="rect">
            <a:avLst/>
          </a:prstGeom>
        </p:spPr>
      </p:pic>
    </p:spTree>
    <p:extLst>
      <p:ext uri="{BB962C8B-B14F-4D97-AF65-F5344CB8AC3E}">
        <p14:creationId xmlns:p14="http://schemas.microsoft.com/office/powerpoint/2010/main" val="161402760"/>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r>
              <a:rPr lang="en-US" dirty="0" smtClean="0"/>
              <a:t>The forms work exactly like they always have </a:t>
            </a:r>
            <a:r>
              <a:rPr lang="is-IS" dirty="0" smtClean="0"/>
              <a:t>… they are simply arranged differently.</a:t>
            </a:r>
          </a:p>
          <a:p>
            <a:r>
              <a:rPr lang="is-IS" dirty="0" smtClean="0"/>
              <a:t>Some of the changes are:</a:t>
            </a:r>
          </a:p>
          <a:p>
            <a:pPr lvl="1"/>
            <a:r>
              <a:rPr lang="en-US" dirty="0" smtClean="0"/>
              <a:t>T</a:t>
            </a:r>
            <a:r>
              <a:rPr lang="is-IS" dirty="0" smtClean="0"/>
              <a:t>he Analysis fields are lined up in the new form – you don’t have to bounce all over the place</a:t>
            </a:r>
          </a:p>
          <a:p>
            <a:pPr lvl="1"/>
            <a:r>
              <a:rPr lang="is-IS" dirty="0" smtClean="0"/>
              <a:t>Analysis Code label fields are nice and wide, making it easier to see the entire Code description</a:t>
            </a:r>
          </a:p>
        </p:txBody>
      </p:sp>
    </p:spTree>
    <p:extLst>
      <p:ext uri="{BB962C8B-B14F-4D97-AF65-F5344CB8AC3E}">
        <p14:creationId xmlns:p14="http://schemas.microsoft.com/office/powerpoint/2010/main" val="1659139829"/>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stretch>
            <a:fillRect/>
          </a:stretch>
        </p:blipFill>
        <p:spPr>
          <a:xfrm>
            <a:off x="47090" y="0"/>
            <a:ext cx="12097820" cy="6858000"/>
          </a:xfrm>
          <a:prstGeom prst="rect">
            <a:avLst/>
          </a:prstGeom>
        </p:spPr>
      </p:pic>
    </p:spTree>
    <p:extLst>
      <p:ext uri="{BB962C8B-B14F-4D97-AF65-F5344CB8AC3E}">
        <p14:creationId xmlns:p14="http://schemas.microsoft.com/office/powerpoint/2010/main" val="1757224478"/>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r>
              <a:rPr lang="en-US" dirty="0" smtClean="0"/>
              <a:t>The Second Reference field has been moved into the header</a:t>
            </a:r>
            <a:endParaRPr lang="en-US" dirty="0"/>
          </a:p>
        </p:txBody>
      </p:sp>
    </p:spTree>
    <p:extLst>
      <p:ext uri="{BB962C8B-B14F-4D97-AF65-F5344CB8AC3E}">
        <p14:creationId xmlns:p14="http://schemas.microsoft.com/office/powerpoint/2010/main" val="1803220298"/>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stretch>
            <a:fillRect/>
          </a:stretch>
        </p:blipFill>
        <p:spPr>
          <a:xfrm>
            <a:off x="0" y="72533"/>
            <a:ext cx="12192000" cy="6712934"/>
          </a:xfrm>
          <a:prstGeom prst="rect">
            <a:avLst/>
          </a:prstGeom>
        </p:spPr>
      </p:pic>
    </p:spTree>
    <p:extLst>
      <p:ext uri="{BB962C8B-B14F-4D97-AF65-F5344CB8AC3E}">
        <p14:creationId xmlns:p14="http://schemas.microsoft.com/office/powerpoint/2010/main" val="832192513"/>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r>
              <a:rPr lang="en-US" dirty="0" smtClean="0"/>
              <a:t>Several “For” fields have been moved from the Long Description tab to a more convenient location on the Line Details tab.</a:t>
            </a:r>
            <a:endParaRPr lang="en-US" dirty="0"/>
          </a:p>
        </p:txBody>
      </p:sp>
    </p:spTree>
    <p:extLst>
      <p:ext uri="{BB962C8B-B14F-4D97-AF65-F5344CB8AC3E}">
        <p14:creationId xmlns:p14="http://schemas.microsoft.com/office/powerpoint/2010/main" val="71835414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Picture 3"/>
          <p:cNvPicPr>
            <a:picLocks noChangeAspect="1"/>
          </p:cNvPicPr>
          <p:nvPr/>
        </p:nvPicPr>
        <p:blipFill>
          <a:blip r:embed="rId2"/>
          <a:stretch>
            <a:fillRect/>
          </a:stretch>
        </p:blipFill>
        <p:spPr>
          <a:xfrm>
            <a:off x="0" y="0"/>
            <a:ext cx="12192000" cy="6858000"/>
          </a:xfrm>
          <a:prstGeom prst="rect">
            <a:avLst/>
          </a:prstGeom>
        </p:spPr>
      </p:pic>
      <p:sp>
        <p:nvSpPr>
          <p:cNvPr id="3" name="Vertical Text Placeholder 2"/>
          <p:cNvSpPr>
            <a:spLocks noGrp="1"/>
          </p:cNvSpPr>
          <p:nvPr>
            <p:ph type="body" orient="vert" idx="1"/>
          </p:nvPr>
        </p:nvSpPr>
        <p:spPr/>
        <p:txBody>
          <a:bodyPr/>
          <a:lstStyle/>
          <a:p>
            <a:endParaRPr lang="en-US" dirty="0"/>
          </a:p>
        </p:txBody>
      </p:sp>
    </p:spTree>
    <p:extLst>
      <p:ext uri="{BB962C8B-B14F-4D97-AF65-F5344CB8AC3E}">
        <p14:creationId xmlns:p14="http://schemas.microsoft.com/office/powerpoint/2010/main" val="900311747"/>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Ledger entry forms</a:t>
            </a:r>
            <a:endParaRPr lang="en-US" dirty="0"/>
          </a:p>
        </p:txBody>
      </p:sp>
      <p:sp>
        <p:nvSpPr>
          <p:cNvPr id="3" name="Content Placeholder 2"/>
          <p:cNvSpPr>
            <a:spLocks noGrp="1"/>
          </p:cNvSpPr>
          <p:nvPr>
            <p:ph idx="1"/>
          </p:nvPr>
        </p:nvSpPr>
        <p:spPr/>
        <p:txBody>
          <a:bodyPr/>
          <a:lstStyle/>
          <a:p>
            <a:r>
              <a:rPr lang="en-US" dirty="0" smtClean="0"/>
              <a:t>But the good news is that Ledger Entry works just like it always has.</a:t>
            </a:r>
          </a:p>
          <a:p>
            <a:r>
              <a:rPr lang="en-US" dirty="0" smtClean="0"/>
              <a:t>You will soon get used to the new forms.</a:t>
            </a:r>
            <a:endParaRPr lang="en-US" dirty="0"/>
          </a:p>
        </p:txBody>
      </p:sp>
    </p:spTree>
    <p:extLst>
      <p:ext uri="{BB962C8B-B14F-4D97-AF65-F5344CB8AC3E}">
        <p14:creationId xmlns:p14="http://schemas.microsoft.com/office/powerpoint/2010/main" val="1191249933"/>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Analysis dimensions</a:t>
            </a:r>
            <a:endParaRPr lang="en-US" dirty="0"/>
          </a:p>
        </p:txBody>
      </p:sp>
      <p:sp>
        <p:nvSpPr>
          <p:cNvPr id="3" name="Content Placeholder 2"/>
          <p:cNvSpPr>
            <a:spLocks noGrp="1"/>
          </p:cNvSpPr>
          <p:nvPr>
            <p:ph idx="1"/>
          </p:nvPr>
        </p:nvSpPr>
        <p:spPr/>
        <p:txBody>
          <a:bodyPr/>
          <a:lstStyle/>
          <a:p>
            <a:r>
              <a:rPr lang="en-US" dirty="0" smtClean="0"/>
              <a:t>The biggest change is to SunPlus Analysis Dimensions</a:t>
            </a:r>
          </a:p>
        </p:txBody>
      </p:sp>
    </p:spTree>
    <p:extLst>
      <p:ext uri="{BB962C8B-B14F-4D97-AF65-F5344CB8AC3E}">
        <p14:creationId xmlns:p14="http://schemas.microsoft.com/office/powerpoint/2010/main" val="939441299"/>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Ledger Analysis 1</a:t>
            </a:r>
            <a:endParaRPr lang="en-US" dirty="0"/>
          </a:p>
        </p:txBody>
      </p:sp>
      <p:sp>
        <p:nvSpPr>
          <p:cNvPr id="3" name="Content Placeholder 2"/>
          <p:cNvSpPr>
            <a:spLocks noGrp="1"/>
          </p:cNvSpPr>
          <p:nvPr>
            <p:ph idx="1"/>
          </p:nvPr>
        </p:nvSpPr>
        <p:spPr/>
        <p:txBody>
          <a:bodyPr/>
          <a:lstStyle/>
          <a:p>
            <a:r>
              <a:rPr lang="en-US" dirty="0"/>
              <a:t>Historically, Ledger Analysis 1 has been used as the Second Reference</a:t>
            </a:r>
          </a:p>
          <a:p>
            <a:r>
              <a:rPr lang="en-US" dirty="0"/>
              <a:t>In SunSystems 6.2, Second Reference is no longer an Analysis Dimension</a:t>
            </a:r>
          </a:p>
          <a:p>
            <a:r>
              <a:rPr lang="en-US" dirty="0"/>
              <a:t>Instead, Second Reference is automatically assigned by the </a:t>
            </a:r>
            <a:r>
              <a:rPr lang="en-US" dirty="0" smtClean="0"/>
              <a:t>system</a:t>
            </a:r>
          </a:p>
          <a:p>
            <a:r>
              <a:rPr lang="en-US" dirty="0" smtClean="0"/>
              <a:t>The user can specify the format for the Second Reference as part of the system setup</a:t>
            </a:r>
            <a:endParaRPr lang="en-US" dirty="0"/>
          </a:p>
          <a:p>
            <a:r>
              <a:rPr lang="en-US" dirty="0"/>
              <a:t>The Second Reference field in Ledger Entry has been moved into the header portion, where the user can see the reference assigned by the system</a:t>
            </a:r>
          </a:p>
          <a:p>
            <a:r>
              <a:rPr lang="en-US" dirty="0"/>
              <a:t>Second Reference will now be Check Number, Receipt Number, Invoice Number, etc</a:t>
            </a:r>
            <a:r>
              <a:rPr lang="en-US" dirty="0" smtClean="0"/>
              <a:t>.</a:t>
            </a:r>
            <a:endParaRPr lang="en-US" dirty="0"/>
          </a:p>
        </p:txBody>
      </p:sp>
    </p:spTree>
    <p:extLst>
      <p:ext uri="{BB962C8B-B14F-4D97-AF65-F5344CB8AC3E}">
        <p14:creationId xmlns:p14="http://schemas.microsoft.com/office/powerpoint/2010/main" val="497300026"/>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Ledger Analysis 1</a:t>
            </a:r>
            <a:endParaRPr lang="en-US" dirty="0"/>
          </a:p>
        </p:txBody>
      </p:sp>
      <p:sp>
        <p:nvSpPr>
          <p:cNvPr id="3" name="Content Placeholder 2"/>
          <p:cNvSpPr>
            <a:spLocks noGrp="1"/>
          </p:cNvSpPr>
          <p:nvPr>
            <p:ph idx="1"/>
          </p:nvPr>
        </p:nvSpPr>
        <p:spPr/>
        <p:txBody>
          <a:bodyPr>
            <a:normAutofit lnSpcReduction="10000"/>
          </a:bodyPr>
          <a:lstStyle/>
          <a:p>
            <a:r>
              <a:rPr lang="en-US" dirty="0" smtClean="0"/>
              <a:t>In SunSystems 6.2, Ledger Analysis 1 is the Resource Dimension (RSCE)</a:t>
            </a:r>
          </a:p>
          <a:p>
            <a:r>
              <a:rPr lang="en-US" dirty="0" smtClean="0"/>
              <a:t>Resource allows the organization to track the various allocations of assets</a:t>
            </a:r>
          </a:p>
          <a:p>
            <a:r>
              <a:rPr lang="en-US" dirty="0" smtClean="0"/>
              <a:t>The Allocated Functions that you are used to finding in Ledger Analysis 4 – Function, are now Resource Analysis Codes</a:t>
            </a:r>
          </a:p>
          <a:p>
            <a:r>
              <a:rPr lang="en-US" dirty="0" smtClean="0"/>
              <a:t>This reassignment makes it easy to track both Allocation and Function</a:t>
            </a:r>
          </a:p>
          <a:p>
            <a:pPr lvl="1"/>
            <a:r>
              <a:rPr lang="en-US" dirty="0" smtClean="0"/>
              <a:t>Instead of picking either an Allocation or a Department Function, you can tag a transaction with both the Allocation AND the Function</a:t>
            </a:r>
          </a:p>
          <a:p>
            <a:r>
              <a:rPr lang="en-US" dirty="0" smtClean="0"/>
              <a:t>The Resource Analysis Codes are displayed for your information on the next slide</a:t>
            </a:r>
            <a:endParaRPr lang="en-US" dirty="0"/>
          </a:p>
        </p:txBody>
      </p:sp>
    </p:spTree>
    <p:extLst>
      <p:ext uri="{BB962C8B-B14F-4D97-AF65-F5344CB8AC3E}">
        <p14:creationId xmlns:p14="http://schemas.microsoft.com/office/powerpoint/2010/main" val="41864911"/>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Resource Analysis codes</a:t>
            </a:r>
            <a:endParaRPr lang="en-US" dirty="0"/>
          </a:p>
        </p:txBody>
      </p:sp>
      <p:pic>
        <p:nvPicPr>
          <p:cNvPr id="4" name="Picture 3"/>
          <p:cNvPicPr>
            <a:picLocks noChangeAspect="1"/>
          </p:cNvPicPr>
          <p:nvPr/>
        </p:nvPicPr>
        <p:blipFill>
          <a:blip r:embed="rId2"/>
          <a:stretch>
            <a:fillRect/>
          </a:stretch>
        </p:blipFill>
        <p:spPr>
          <a:xfrm>
            <a:off x="2889250" y="2040020"/>
            <a:ext cx="6311900" cy="3886200"/>
          </a:xfrm>
          <a:prstGeom prst="rect">
            <a:avLst/>
          </a:prstGeom>
        </p:spPr>
      </p:pic>
    </p:spTree>
    <p:extLst>
      <p:ext uri="{BB962C8B-B14F-4D97-AF65-F5344CB8AC3E}">
        <p14:creationId xmlns:p14="http://schemas.microsoft.com/office/powerpoint/2010/main" val="1573014927"/>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Ledger analysis 4 - function</a:t>
            </a:r>
            <a:endParaRPr lang="en-US" dirty="0"/>
          </a:p>
        </p:txBody>
      </p:sp>
      <p:sp>
        <p:nvSpPr>
          <p:cNvPr id="3" name="Content Placeholder 2"/>
          <p:cNvSpPr>
            <a:spLocks noGrp="1"/>
          </p:cNvSpPr>
          <p:nvPr>
            <p:ph idx="1"/>
          </p:nvPr>
        </p:nvSpPr>
        <p:spPr/>
        <p:txBody>
          <a:bodyPr/>
          <a:lstStyle/>
          <a:p>
            <a:r>
              <a:rPr lang="en-US" dirty="0" smtClean="0"/>
              <a:t>Because the Allocated analysis has been moved to Ledger Analysis 1, the Function Dimension can focus exclusively on the Departments or Cost Centers</a:t>
            </a:r>
          </a:p>
          <a:p>
            <a:r>
              <a:rPr lang="en-US" dirty="0"/>
              <a:t>Because multiple allocated funds can be spent by a cost center, by separating the allocation out of FNCT, we can now track spending by a certain department; for instance, how much as the Evangelism Department spent regardless of whether they are spending allocated on non-allocated resources</a:t>
            </a:r>
            <a:r>
              <a:rPr lang="en-US" dirty="0" smtClean="0"/>
              <a:t>?</a:t>
            </a:r>
            <a:endParaRPr lang="en-US" dirty="0"/>
          </a:p>
        </p:txBody>
      </p:sp>
    </p:spTree>
    <p:extLst>
      <p:ext uri="{BB962C8B-B14F-4D97-AF65-F5344CB8AC3E}">
        <p14:creationId xmlns:p14="http://schemas.microsoft.com/office/powerpoint/2010/main" val="1995952954"/>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Ledger analysis 4 - function</a:t>
            </a:r>
            <a:endParaRPr lang="en-US" dirty="0"/>
          </a:p>
        </p:txBody>
      </p:sp>
      <p:sp>
        <p:nvSpPr>
          <p:cNvPr id="3" name="Content Placeholder 2"/>
          <p:cNvSpPr>
            <a:spLocks noGrp="1"/>
          </p:cNvSpPr>
          <p:nvPr>
            <p:ph idx="1"/>
          </p:nvPr>
        </p:nvSpPr>
        <p:spPr/>
        <p:txBody>
          <a:bodyPr>
            <a:normAutofit fontScale="92500" lnSpcReduction="10000"/>
          </a:bodyPr>
          <a:lstStyle/>
          <a:p>
            <a:pPr lvl="0"/>
            <a:r>
              <a:rPr lang="en-US" dirty="0"/>
              <a:t>Capital Functions – UFTF, UFNT, UFUN, UFIN, AFO, AFC – are no longer Functions. They are now Resources (RSCE).</a:t>
            </a:r>
          </a:p>
          <a:p>
            <a:pPr lvl="0"/>
            <a:r>
              <a:rPr lang="en-US" dirty="0"/>
              <a:t>Fund 10 and Fund 20 will no longer have specific FNCT codes.</a:t>
            </a:r>
          </a:p>
          <a:p>
            <a:pPr lvl="1"/>
            <a:r>
              <a:rPr lang="en-US" dirty="0"/>
              <a:t>All FNCT codes can be used by either Fund 10 or Fund 20</a:t>
            </a:r>
          </a:p>
          <a:p>
            <a:pPr lvl="0"/>
            <a:r>
              <a:rPr lang="en-US" dirty="0" err="1"/>
              <a:t>NOIxxx</a:t>
            </a:r>
            <a:r>
              <a:rPr lang="en-US" dirty="0"/>
              <a:t> and </a:t>
            </a:r>
            <a:r>
              <a:rPr lang="en-US" dirty="0" err="1"/>
              <a:t>NOUxxx</a:t>
            </a:r>
            <a:r>
              <a:rPr lang="en-US" dirty="0"/>
              <a:t> are no longer FNCTs</a:t>
            </a:r>
          </a:p>
          <a:p>
            <a:pPr lvl="1"/>
            <a:r>
              <a:rPr lang="en-US" dirty="0"/>
              <a:t>When buying a piece of equipment for Treasury, RSCE will be UFIN / FUND will be 20 / FNCT will be AUTREAS01</a:t>
            </a:r>
          </a:p>
          <a:p>
            <a:pPr lvl="0"/>
            <a:r>
              <a:rPr lang="en-US" dirty="0"/>
              <a:t>Fixed Asset purchases that are not assigned to a specific function can be tagged with either SUINHOU01 – In-House Operations or PSGENER01 – General Program Services FNCT.</a:t>
            </a:r>
          </a:p>
          <a:p>
            <a:endParaRPr lang="en-US" dirty="0"/>
          </a:p>
        </p:txBody>
      </p:sp>
    </p:spTree>
    <p:extLst>
      <p:ext uri="{BB962C8B-B14F-4D97-AF65-F5344CB8AC3E}">
        <p14:creationId xmlns:p14="http://schemas.microsoft.com/office/powerpoint/2010/main" val="1075832121"/>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Ledger analysis 4 - function</a:t>
            </a:r>
            <a:endParaRPr lang="en-US" dirty="0"/>
          </a:p>
        </p:txBody>
      </p:sp>
      <p:sp>
        <p:nvSpPr>
          <p:cNvPr id="3" name="Content Placeholder 2"/>
          <p:cNvSpPr>
            <a:spLocks noGrp="1"/>
          </p:cNvSpPr>
          <p:nvPr>
            <p:ph idx="1"/>
          </p:nvPr>
        </p:nvSpPr>
        <p:spPr/>
        <p:txBody>
          <a:bodyPr>
            <a:normAutofit fontScale="85000" lnSpcReduction="20000"/>
          </a:bodyPr>
          <a:lstStyle/>
          <a:p>
            <a:pPr lvl="0"/>
            <a:r>
              <a:rPr lang="en-US" dirty="0"/>
              <a:t>Any income or expense generated by the AFO or AFC RSCE that is not assigned to a specific function can be tagged with PSGENER01.</a:t>
            </a:r>
          </a:p>
          <a:p>
            <a:pPr lvl="0"/>
            <a:r>
              <a:rPr lang="en-US" dirty="0"/>
              <a:t>At implementation time, when a Beginning Fund Balance is entered into 500100 with UFNT, UFTF, UFIN, UFUN, AFO or AFC RSCE the PSGENER01 FNCT can be tagged.</a:t>
            </a:r>
          </a:p>
          <a:p>
            <a:pPr lvl="0"/>
            <a:r>
              <a:rPr lang="en-US" dirty="0"/>
              <a:t>SUINHOU01 – In-House Operation has been added to the Support Services section of the FNCT Dimension as part of Core. Any expense that cannot be distributed to various functions can be charged to SUINHOU01.</a:t>
            </a:r>
          </a:p>
          <a:p>
            <a:pPr lvl="0"/>
            <a:r>
              <a:rPr lang="en-US" dirty="0"/>
              <a:t>SUGENER01 – General Institutional has been added to the Support Services section of the FNCT Dimension as part of Core. Any expense incurred by the organization on behalf of other institutions even though the organization itself is responsible for the bill – i.e., expenses of committee members from subsidiary organizations during year-end meeting – can be charged to SUGENER01.</a:t>
            </a:r>
          </a:p>
          <a:p>
            <a:endParaRPr lang="en-US" dirty="0"/>
          </a:p>
        </p:txBody>
      </p:sp>
    </p:spTree>
    <p:extLst>
      <p:ext uri="{BB962C8B-B14F-4D97-AF65-F5344CB8AC3E}">
        <p14:creationId xmlns:p14="http://schemas.microsoft.com/office/powerpoint/2010/main" val="1465215412"/>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Ledger analysis 5 - restriction</a:t>
            </a:r>
            <a:endParaRPr lang="en-US" dirty="0"/>
          </a:p>
        </p:txBody>
      </p:sp>
      <p:sp>
        <p:nvSpPr>
          <p:cNvPr id="3" name="Content Placeholder 2"/>
          <p:cNvSpPr>
            <a:spLocks noGrp="1"/>
          </p:cNvSpPr>
          <p:nvPr>
            <p:ph idx="1"/>
          </p:nvPr>
        </p:nvSpPr>
        <p:spPr/>
        <p:txBody>
          <a:bodyPr/>
          <a:lstStyle/>
          <a:p>
            <a:r>
              <a:rPr lang="en-US" dirty="0"/>
              <a:t>There are only 4 RSTR codes in v6:</a:t>
            </a:r>
          </a:p>
          <a:p>
            <a:pPr lvl="1"/>
            <a:r>
              <a:rPr lang="en-US" dirty="0"/>
              <a:t>0	</a:t>
            </a:r>
            <a:r>
              <a:rPr lang="en-US" dirty="0" smtClean="0"/>
              <a:t>Unrestricted </a:t>
            </a:r>
            <a:r>
              <a:rPr lang="en-US" dirty="0"/>
              <a:t>Unallocated Restriction</a:t>
            </a:r>
          </a:p>
          <a:p>
            <a:pPr lvl="1"/>
            <a:r>
              <a:rPr lang="en-US" dirty="0"/>
              <a:t>3	Tithe Restriction</a:t>
            </a:r>
          </a:p>
          <a:p>
            <a:pPr lvl="1"/>
            <a:r>
              <a:rPr lang="en-US" dirty="0"/>
              <a:t>7	Temporarily Restricted</a:t>
            </a:r>
          </a:p>
          <a:p>
            <a:pPr lvl="1"/>
            <a:r>
              <a:rPr lang="en-US" dirty="0"/>
              <a:t>9	Permanently Restricted</a:t>
            </a:r>
          </a:p>
          <a:p>
            <a:endParaRPr lang="en-US" dirty="0"/>
          </a:p>
        </p:txBody>
      </p:sp>
    </p:spTree>
    <p:extLst>
      <p:ext uri="{BB962C8B-B14F-4D97-AF65-F5344CB8AC3E}">
        <p14:creationId xmlns:p14="http://schemas.microsoft.com/office/powerpoint/2010/main" val="1871863434"/>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Ledger analysis 5 - restriction</a:t>
            </a:r>
            <a:endParaRPr lang="en-US" dirty="0"/>
          </a:p>
        </p:txBody>
      </p:sp>
      <p:sp>
        <p:nvSpPr>
          <p:cNvPr id="3" name="Content Placeholder 2"/>
          <p:cNvSpPr>
            <a:spLocks noGrp="1"/>
          </p:cNvSpPr>
          <p:nvPr>
            <p:ph idx="1"/>
          </p:nvPr>
        </p:nvSpPr>
        <p:spPr/>
        <p:txBody>
          <a:bodyPr>
            <a:normAutofit/>
          </a:bodyPr>
          <a:lstStyle/>
          <a:p>
            <a:r>
              <a:rPr lang="en-US" dirty="0" smtClean="0"/>
              <a:t>Uses of Restriction Codes</a:t>
            </a:r>
          </a:p>
          <a:p>
            <a:pPr lvl="1"/>
            <a:r>
              <a:rPr lang="en-US" dirty="0"/>
              <a:t>0 – Unrestricted Unallocated Restriction can be used by UFNT, UFUN, UFIN, AFO, and AFC Resources</a:t>
            </a:r>
          </a:p>
          <a:p>
            <a:pPr lvl="1"/>
            <a:r>
              <a:rPr lang="en-US" dirty="0"/>
              <a:t>3 – Tithe Restriction can be used by UFTF, AFO, and AFC Resources ONLY</a:t>
            </a:r>
          </a:p>
          <a:p>
            <a:pPr lvl="1"/>
            <a:r>
              <a:rPr lang="en-US" dirty="0"/>
              <a:t>7 – Temporarily Restricted is for AFO and AFC Resources ONLY</a:t>
            </a:r>
          </a:p>
          <a:p>
            <a:pPr lvl="1"/>
            <a:r>
              <a:rPr lang="en-US" dirty="0"/>
              <a:t>9 – Permanently Restricted is for AFO and AFC Resources ONLY</a:t>
            </a:r>
          </a:p>
          <a:p>
            <a:r>
              <a:rPr lang="en-US" dirty="0"/>
              <a:t>In v6 Restriction is tied more closely to Resources than to Functions. Functions can be tagged with any Restrictions.</a:t>
            </a:r>
          </a:p>
          <a:p>
            <a:pPr lvl="1"/>
            <a:endParaRPr lang="en-US" dirty="0"/>
          </a:p>
        </p:txBody>
      </p:sp>
    </p:spTree>
    <p:extLst>
      <p:ext uri="{BB962C8B-B14F-4D97-AF65-F5344CB8AC3E}">
        <p14:creationId xmlns:p14="http://schemas.microsoft.com/office/powerpoint/2010/main" val="2026114523"/>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Transfer natural accounts</a:t>
            </a:r>
            <a:endParaRPr lang="en-US" dirty="0"/>
          </a:p>
        </p:txBody>
      </p:sp>
      <p:sp>
        <p:nvSpPr>
          <p:cNvPr id="3" name="Content Placeholder 2"/>
          <p:cNvSpPr>
            <a:spLocks noGrp="1"/>
          </p:cNvSpPr>
          <p:nvPr>
            <p:ph idx="1"/>
          </p:nvPr>
        </p:nvSpPr>
        <p:spPr/>
        <p:txBody>
          <a:bodyPr>
            <a:normAutofit fontScale="92500" lnSpcReduction="20000"/>
          </a:bodyPr>
          <a:lstStyle/>
          <a:p>
            <a:r>
              <a:rPr lang="en-US" dirty="0" smtClean="0"/>
              <a:t>In version 6.2 there are three transfer accounts</a:t>
            </a:r>
          </a:p>
          <a:p>
            <a:pPr lvl="1"/>
            <a:r>
              <a:rPr lang="en-US" dirty="0" smtClean="0"/>
              <a:t>992110 – Transfers Between Resources</a:t>
            </a:r>
          </a:p>
          <a:p>
            <a:pPr lvl="2"/>
            <a:r>
              <a:rPr lang="en-US" dirty="0" smtClean="0"/>
              <a:t>TFWW will be the Resource Code</a:t>
            </a:r>
          </a:p>
          <a:p>
            <a:pPr lvl="2"/>
            <a:r>
              <a:rPr lang="en-US" dirty="0" smtClean="0"/>
              <a:t>FUND/FNCT/RSTR will be the same</a:t>
            </a:r>
          </a:p>
          <a:p>
            <a:pPr lvl="1"/>
            <a:r>
              <a:rPr lang="en-US" dirty="0" smtClean="0"/>
              <a:t>995110 - Transfers Between Functions</a:t>
            </a:r>
          </a:p>
          <a:p>
            <a:pPr lvl="2"/>
            <a:r>
              <a:rPr lang="en-US" dirty="0" smtClean="0"/>
              <a:t>TFWW will be Function Code</a:t>
            </a:r>
          </a:p>
          <a:p>
            <a:pPr lvl="2"/>
            <a:r>
              <a:rPr lang="en-US" dirty="0" smtClean="0"/>
              <a:t>FNCT will be different</a:t>
            </a:r>
          </a:p>
          <a:p>
            <a:pPr lvl="2"/>
            <a:r>
              <a:rPr lang="en-US" dirty="0" smtClean="0"/>
              <a:t>RSCE/FUND/RSTR will be similar</a:t>
            </a:r>
          </a:p>
          <a:p>
            <a:pPr lvl="1"/>
            <a:r>
              <a:rPr lang="en-US" dirty="0" smtClean="0"/>
              <a:t>997110 – Transfers Between Funds</a:t>
            </a:r>
          </a:p>
          <a:p>
            <a:pPr lvl="2"/>
            <a:r>
              <a:rPr lang="en-US" dirty="0" smtClean="0"/>
              <a:t>RSCE/FNCT could be different</a:t>
            </a:r>
          </a:p>
          <a:p>
            <a:pPr lvl="2"/>
            <a:r>
              <a:rPr lang="en-US" dirty="0" smtClean="0"/>
              <a:t>RSTR will be the same</a:t>
            </a:r>
            <a:endParaRPr lang="en-US" dirty="0"/>
          </a:p>
        </p:txBody>
      </p:sp>
    </p:spTree>
    <p:extLst>
      <p:ext uri="{BB962C8B-B14F-4D97-AF65-F5344CB8AC3E}">
        <p14:creationId xmlns:p14="http://schemas.microsoft.com/office/powerpoint/2010/main" val="1225585669"/>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Analysis code interface</a:t>
            </a:r>
            <a:endParaRPr lang="en-US" dirty="0"/>
          </a:p>
        </p:txBody>
      </p:sp>
      <p:sp>
        <p:nvSpPr>
          <p:cNvPr id="3" name="Content Placeholder 2"/>
          <p:cNvSpPr>
            <a:spLocks noGrp="1"/>
          </p:cNvSpPr>
          <p:nvPr>
            <p:ph idx="1"/>
          </p:nvPr>
        </p:nvSpPr>
        <p:spPr/>
        <p:txBody>
          <a:bodyPr/>
          <a:lstStyle/>
          <a:p>
            <a:r>
              <a:rPr lang="en-US" dirty="0" smtClean="0"/>
              <a:t>When you open the Analysis Code menu function, things will look a little different:</a:t>
            </a:r>
            <a:endParaRPr lang="en-US" dirty="0"/>
          </a:p>
        </p:txBody>
      </p:sp>
    </p:spTree>
    <p:extLst>
      <p:ext uri="{BB962C8B-B14F-4D97-AF65-F5344CB8AC3E}">
        <p14:creationId xmlns:p14="http://schemas.microsoft.com/office/powerpoint/2010/main" val="147905179"/>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stretch>
            <a:fillRect/>
          </a:stretch>
        </p:blipFill>
        <p:spPr>
          <a:xfrm>
            <a:off x="0" y="660400"/>
            <a:ext cx="12192000" cy="5518180"/>
          </a:xfrm>
          <a:prstGeom prst="rect">
            <a:avLst/>
          </a:prstGeom>
        </p:spPr>
      </p:pic>
      <p:sp>
        <p:nvSpPr>
          <p:cNvPr id="5" name="TextBox 4"/>
          <p:cNvSpPr txBox="1"/>
          <p:nvPr/>
        </p:nvSpPr>
        <p:spPr>
          <a:xfrm>
            <a:off x="6043613" y="2871788"/>
            <a:ext cx="3829050" cy="646331"/>
          </a:xfrm>
          <a:prstGeom prst="rect">
            <a:avLst/>
          </a:prstGeom>
          <a:noFill/>
        </p:spPr>
        <p:txBody>
          <a:bodyPr wrap="square" rtlCol="0">
            <a:spAutoFit/>
          </a:bodyPr>
          <a:lstStyle/>
          <a:p>
            <a:r>
              <a:rPr lang="en-US" dirty="0" smtClean="0"/>
              <a:t>First you must select the Analysis Dimension and click OK</a:t>
            </a:r>
            <a:endParaRPr lang="en-US" dirty="0"/>
          </a:p>
        </p:txBody>
      </p:sp>
    </p:spTree>
    <p:extLst>
      <p:ext uri="{BB962C8B-B14F-4D97-AF65-F5344CB8AC3E}">
        <p14:creationId xmlns:p14="http://schemas.microsoft.com/office/powerpoint/2010/main" val="2125977040"/>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r>
              <a:rPr lang="en-US" dirty="0" smtClean="0"/>
              <a:t>You will be taken into the familiar interface</a:t>
            </a:r>
            <a:endParaRPr lang="en-US" dirty="0"/>
          </a:p>
        </p:txBody>
      </p:sp>
    </p:spTree>
    <p:extLst>
      <p:ext uri="{BB962C8B-B14F-4D97-AF65-F5344CB8AC3E}">
        <p14:creationId xmlns:p14="http://schemas.microsoft.com/office/powerpoint/2010/main" val="77063475"/>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stretch>
            <a:fillRect/>
          </a:stretch>
        </p:blipFill>
        <p:spPr>
          <a:xfrm>
            <a:off x="0" y="650649"/>
            <a:ext cx="12192000" cy="5556701"/>
          </a:xfrm>
          <a:prstGeom prst="rect">
            <a:avLst/>
          </a:prstGeom>
        </p:spPr>
      </p:pic>
    </p:spTree>
    <p:extLst>
      <p:ext uri="{BB962C8B-B14F-4D97-AF65-F5344CB8AC3E}">
        <p14:creationId xmlns:p14="http://schemas.microsoft.com/office/powerpoint/2010/main" val="29858255"/>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Asset register setup</a:t>
            </a:r>
            <a:endParaRPr lang="en-US" dirty="0"/>
          </a:p>
        </p:txBody>
      </p:sp>
      <p:sp>
        <p:nvSpPr>
          <p:cNvPr id="3" name="Content Placeholder 2"/>
          <p:cNvSpPr>
            <a:spLocks noGrp="1"/>
          </p:cNvSpPr>
          <p:nvPr>
            <p:ph idx="1"/>
          </p:nvPr>
        </p:nvSpPr>
        <p:spPr/>
        <p:txBody>
          <a:bodyPr/>
          <a:lstStyle/>
          <a:p>
            <a:r>
              <a:rPr lang="en-US" dirty="0"/>
              <a:t>In v6 the asset dimension, especially the FNCT to which the asset is assigned can be the same FNCT in the Asset Posting Preset.</a:t>
            </a:r>
          </a:p>
          <a:p>
            <a:r>
              <a:rPr lang="en-US" dirty="0"/>
              <a:t>Any asset that has no been assigned to a specific FNCT can be assigned to PSGENER01 – General Program Services and that FNCT code can be its preset.</a:t>
            </a:r>
          </a:p>
          <a:p>
            <a:r>
              <a:rPr lang="en-US" dirty="0"/>
              <a:t>There is no longer a specific FNCT code for FUND 10 or FUND 20.</a:t>
            </a:r>
          </a:p>
          <a:p>
            <a:r>
              <a:rPr lang="en-US" dirty="0"/>
              <a:t>Depreciation is charged to the FNCT to which the asset is assigned.</a:t>
            </a:r>
          </a:p>
          <a:p>
            <a:r>
              <a:rPr lang="en-US" dirty="0"/>
              <a:t>In the Asset Posting Presets RSCE code UFIN must be Mandatory.</a:t>
            </a:r>
          </a:p>
          <a:p>
            <a:endParaRPr lang="en-US" dirty="0"/>
          </a:p>
        </p:txBody>
      </p:sp>
    </p:spTree>
    <p:extLst>
      <p:ext uri="{BB962C8B-B14F-4D97-AF65-F5344CB8AC3E}">
        <p14:creationId xmlns:p14="http://schemas.microsoft.com/office/powerpoint/2010/main" val="701324944"/>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reports</a:t>
            </a:r>
            <a:endParaRPr lang="en-US" dirty="0"/>
          </a:p>
        </p:txBody>
      </p:sp>
      <p:sp>
        <p:nvSpPr>
          <p:cNvPr id="3" name="Content Placeholder 2"/>
          <p:cNvSpPr>
            <a:spLocks noGrp="1"/>
          </p:cNvSpPr>
          <p:nvPr>
            <p:ph idx="1"/>
          </p:nvPr>
        </p:nvSpPr>
        <p:spPr/>
        <p:txBody>
          <a:bodyPr/>
          <a:lstStyle/>
          <a:p>
            <a:r>
              <a:rPr lang="en-US" dirty="0" smtClean="0"/>
              <a:t>Another big change in SunSystems 6 involves the way reports are used and maintained</a:t>
            </a:r>
          </a:p>
          <a:p>
            <a:r>
              <a:rPr lang="en-US" dirty="0" smtClean="0"/>
              <a:t>You will now go to the Report Manager to find your reports</a:t>
            </a:r>
            <a:endParaRPr lang="en-US" dirty="0"/>
          </a:p>
        </p:txBody>
      </p:sp>
    </p:spTree>
    <p:extLst>
      <p:ext uri="{BB962C8B-B14F-4D97-AF65-F5344CB8AC3E}">
        <p14:creationId xmlns:p14="http://schemas.microsoft.com/office/powerpoint/2010/main" val="304136179"/>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Report manager</a:t>
            </a:r>
            <a:endParaRPr lang="en-US"/>
          </a:p>
        </p:txBody>
      </p:sp>
      <p:pic>
        <p:nvPicPr>
          <p:cNvPr id="4" name="Picture 3"/>
          <p:cNvPicPr>
            <a:picLocks noChangeAspect="1"/>
          </p:cNvPicPr>
          <p:nvPr/>
        </p:nvPicPr>
        <p:blipFill>
          <a:blip r:embed="rId2"/>
          <a:stretch>
            <a:fillRect/>
          </a:stretch>
        </p:blipFill>
        <p:spPr>
          <a:xfrm>
            <a:off x="0" y="1623313"/>
            <a:ext cx="12192000" cy="3611374"/>
          </a:xfrm>
          <a:prstGeom prst="rect">
            <a:avLst/>
          </a:prstGeom>
        </p:spPr>
      </p:pic>
    </p:spTree>
    <p:extLst>
      <p:ext uri="{BB962C8B-B14F-4D97-AF65-F5344CB8AC3E}">
        <p14:creationId xmlns:p14="http://schemas.microsoft.com/office/powerpoint/2010/main" val="194464728"/>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stretch>
            <a:fillRect/>
          </a:stretch>
        </p:blipFill>
        <p:spPr>
          <a:xfrm>
            <a:off x="0" y="554072"/>
            <a:ext cx="12192000" cy="5749855"/>
          </a:xfrm>
          <a:prstGeom prst="rect">
            <a:avLst/>
          </a:prstGeom>
        </p:spPr>
      </p:pic>
    </p:spTree>
    <p:extLst>
      <p:ext uri="{BB962C8B-B14F-4D97-AF65-F5344CB8AC3E}">
        <p14:creationId xmlns:p14="http://schemas.microsoft.com/office/powerpoint/2010/main" val="1002343072"/>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Report Manager</a:t>
            </a:r>
            <a:endParaRPr lang="en-US" dirty="0"/>
          </a:p>
        </p:txBody>
      </p:sp>
      <p:sp>
        <p:nvSpPr>
          <p:cNvPr id="3" name="Content Placeholder 2"/>
          <p:cNvSpPr>
            <a:spLocks noGrp="1"/>
          </p:cNvSpPr>
          <p:nvPr>
            <p:ph idx="1"/>
          </p:nvPr>
        </p:nvSpPr>
        <p:spPr/>
        <p:txBody>
          <a:bodyPr/>
          <a:lstStyle/>
          <a:p>
            <a:r>
              <a:rPr lang="en-US" dirty="0" smtClean="0"/>
              <a:t>Some reports, such as the Journal Listing, will still automatically be displayed after posting, if that is how your system has been configured</a:t>
            </a:r>
          </a:p>
          <a:p>
            <a:r>
              <a:rPr lang="en-US" dirty="0" smtClean="0"/>
              <a:t>Other reports can be found in Report Manager</a:t>
            </a:r>
          </a:p>
          <a:p>
            <a:r>
              <a:rPr lang="en-US" dirty="0" smtClean="0"/>
              <a:t>There are several folders in Report Manager that may seem pretty confusing</a:t>
            </a:r>
          </a:p>
          <a:p>
            <a:r>
              <a:rPr lang="en-US" dirty="0" smtClean="0"/>
              <a:t>When you get into your system, take a few minutes to browse through them to get used to where you can find the reports you need</a:t>
            </a:r>
          </a:p>
          <a:p>
            <a:endParaRPr lang="en-US" dirty="0"/>
          </a:p>
        </p:txBody>
      </p:sp>
    </p:spTree>
    <p:extLst>
      <p:ext uri="{BB962C8B-B14F-4D97-AF65-F5344CB8AC3E}">
        <p14:creationId xmlns:p14="http://schemas.microsoft.com/office/powerpoint/2010/main" val="295255453"/>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Report Manager Directory</a:t>
            </a:r>
            <a:endParaRPr lang="en-US" dirty="0"/>
          </a:p>
        </p:txBody>
      </p:sp>
      <p:pic>
        <p:nvPicPr>
          <p:cNvPr id="5" name="Picture 4"/>
          <p:cNvPicPr>
            <a:picLocks noChangeAspect="1"/>
          </p:cNvPicPr>
          <p:nvPr/>
        </p:nvPicPr>
        <p:blipFill>
          <a:blip r:embed="rId2"/>
          <a:stretch>
            <a:fillRect/>
          </a:stretch>
        </p:blipFill>
        <p:spPr>
          <a:xfrm>
            <a:off x="7979834" y="273050"/>
            <a:ext cx="3276600" cy="5600700"/>
          </a:xfrm>
          <a:prstGeom prst="rect">
            <a:avLst/>
          </a:prstGeom>
        </p:spPr>
      </p:pic>
    </p:spTree>
    <p:extLst>
      <p:ext uri="{BB962C8B-B14F-4D97-AF65-F5344CB8AC3E}">
        <p14:creationId xmlns:p14="http://schemas.microsoft.com/office/powerpoint/2010/main" val="590744386"/>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stretch>
            <a:fillRect/>
          </a:stretch>
        </p:blipFill>
        <p:spPr>
          <a:xfrm>
            <a:off x="0" y="235006"/>
            <a:ext cx="12192000" cy="6387988"/>
          </a:xfrm>
          <a:prstGeom prst="rect">
            <a:avLst/>
          </a:prstGeom>
        </p:spPr>
      </p:pic>
    </p:spTree>
    <p:extLst>
      <p:ext uri="{BB962C8B-B14F-4D97-AF65-F5344CB8AC3E}">
        <p14:creationId xmlns:p14="http://schemas.microsoft.com/office/powerpoint/2010/main" val="1279904728"/>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Report manager</a:t>
            </a:r>
            <a:endParaRPr lang="en-US" dirty="0"/>
          </a:p>
        </p:txBody>
      </p:sp>
      <p:sp>
        <p:nvSpPr>
          <p:cNvPr id="3" name="Content Placeholder 2"/>
          <p:cNvSpPr>
            <a:spLocks noGrp="1"/>
          </p:cNvSpPr>
          <p:nvPr>
            <p:ph idx="1"/>
          </p:nvPr>
        </p:nvSpPr>
        <p:spPr/>
        <p:txBody>
          <a:bodyPr/>
          <a:lstStyle/>
          <a:p>
            <a:r>
              <a:rPr lang="en-US" dirty="0" smtClean="0"/>
              <a:t>Notice that the _SunPlus folders in the directory contain the lists of SunPlus specific reports</a:t>
            </a:r>
          </a:p>
          <a:p>
            <a:r>
              <a:rPr lang="en-US" dirty="0" smtClean="0"/>
              <a:t>To open a report, click on the blue Name link</a:t>
            </a:r>
          </a:p>
          <a:p>
            <a:r>
              <a:rPr lang="en-US" dirty="0" smtClean="0"/>
              <a:t>A subsequent screen will be displayed</a:t>
            </a:r>
            <a:endParaRPr lang="en-US" dirty="0"/>
          </a:p>
        </p:txBody>
      </p:sp>
    </p:spTree>
    <p:extLst>
      <p:ext uri="{BB962C8B-B14F-4D97-AF65-F5344CB8AC3E}">
        <p14:creationId xmlns:p14="http://schemas.microsoft.com/office/powerpoint/2010/main" val="1545901010"/>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stretch>
            <a:fillRect/>
          </a:stretch>
        </p:blipFill>
        <p:spPr>
          <a:xfrm>
            <a:off x="0" y="240309"/>
            <a:ext cx="12192000" cy="5124314"/>
          </a:xfrm>
          <a:prstGeom prst="rect">
            <a:avLst/>
          </a:prstGeom>
        </p:spPr>
      </p:pic>
      <p:sp>
        <p:nvSpPr>
          <p:cNvPr id="6" name="TextBox 5"/>
          <p:cNvSpPr txBox="1"/>
          <p:nvPr/>
        </p:nvSpPr>
        <p:spPr>
          <a:xfrm>
            <a:off x="6657976" y="2802466"/>
            <a:ext cx="4586287" cy="2031325"/>
          </a:xfrm>
          <a:prstGeom prst="rect">
            <a:avLst/>
          </a:prstGeom>
          <a:noFill/>
        </p:spPr>
        <p:txBody>
          <a:bodyPr wrap="square" rtlCol="0">
            <a:spAutoFit/>
          </a:bodyPr>
          <a:lstStyle/>
          <a:p>
            <a:r>
              <a:rPr lang="en-US" dirty="0" smtClean="0"/>
              <a:t>Here you can enter the parameters for your report:</a:t>
            </a:r>
          </a:p>
          <a:p>
            <a:r>
              <a:rPr lang="en-US" dirty="0"/>
              <a:t>	</a:t>
            </a:r>
            <a:r>
              <a:rPr lang="en-US" dirty="0" smtClean="0"/>
              <a:t>Make sure the Business Unit is correct</a:t>
            </a:r>
          </a:p>
          <a:p>
            <a:r>
              <a:rPr lang="en-US" dirty="0"/>
              <a:t>	</a:t>
            </a:r>
            <a:r>
              <a:rPr lang="en-US" dirty="0" smtClean="0"/>
              <a:t>Enter the Account Code range (or select 	All)</a:t>
            </a:r>
          </a:p>
          <a:p>
            <a:r>
              <a:rPr lang="en-US" dirty="0" smtClean="0"/>
              <a:t>Click the second icon from the left to produce the report</a:t>
            </a:r>
            <a:endParaRPr lang="en-US" dirty="0"/>
          </a:p>
        </p:txBody>
      </p:sp>
      <p:cxnSp>
        <p:nvCxnSpPr>
          <p:cNvPr id="8" name="Curved Connector 7"/>
          <p:cNvCxnSpPr/>
          <p:nvPr/>
        </p:nvCxnSpPr>
        <p:spPr>
          <a:xfrm rot="10800000">
            <a:off x="878682" y="1152261"/>
            <a:ext cx="6007894" cy="3300410"/>
          </a:xfrm>
          <a:prstGeom prst="curvedConnector3">
            <a:avLst>
              <a:gd name="adj1" fmla="val 50000"/>
            </a:avLst>
          </a:prstGeom>
          <a:ln>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094306687"/>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v</a:t>
            </a:r>
            <a:endParaRPr lang="en-US" dirty="0"/>
          </a:p>
        </p:txBody>
      </p:sp>
      <p:sp>
        <p:nvSpPr>
          <p:cNvPr id="3" name="Content Placeholder 2"/>
          <p:cNvSpPr>
            <a:spLocks noGrp="1"/>
          </p:cNvSpPr>
          <p:nvPr>
            <p:ph idx="1"/>
          </p:nvPr>
        </p:nvSpPr>
        <p:spPr/>
        <p:txBody>
          <a:bodyPr/>
          <a:lstStyle/>
          <a:p>
            <a:endParaRPr lang="en-US" dirty="0"/>
          </a:p>
        </p:txBody>
      </p:sp>
      <p:pic>
        <p:nvPicPr>
          <p:cNvPr id="4" name="Picture 3"/>
          <p:cNvPicPr>
            <a:picLocks noChangeAspect="1"/>
          </p:cNvPicPr>
          <p:nvPr/>
        </p:nvPicPr>
        <p:blipFill>
          <a:blip r:embed="rId2"/>
          <a:stretch>
            <a:fillRect/>
          </a:stretch>
        </p:blipFill>
        <p:spPr>
          <a:xfrm>
            <a:off x="0" y="383920"/>
            <a:ext cx="12192000" cy="5082425"/>
          </a:xfrm>
          <a:prstGeom prst="rect">
            <a:avLst/>
          </a:prstGeom>
        </p:spPr>
      </p:pic>
    </p:spTree>
    <p:extLst>
      <p:ext uri="{BB962C8B-B14F-4D97-AF65-F5344CB8AC3E}">
        <p14:creationId xmlns:p14="http://schemas.microsoft.com/office/powerpoint/2010/main" val="558926529"/>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Report manager</a:t>
            </a:r>
            <a:endParaRPr lang="en-US" dirty="0"/>
          </a:p>
        </p:txBody>
      </p:sp>
      <p:sp>
        <p:nvSpPr>
          <p:cNvPr id="3" name="Content Placeholder 2"/>
          <p:cNvSpPr>
            <a:spLocks noGrp="1"/>
          </p:cNvSpPr>
          <p:nvPr>
            <p:ph idx="1"/>
          </p:nvPr>
        </p:nvSpPr>
        <p:spPr/>
        <p:txBody>
          <a:bodyPr/>
          <a:lstStyle/>
          <a:p>
            <a:r>
              <a:rPr lang="en-US" dirty="0" smtClean="0"/>
              <a:t>People who have been using Report Manager for awhile really like it!</a:t>
            </a:r>
          </a:p>
          <a:p>
            <a:r>
              <a:rPr lang="en-US" dirty="0" smtClean="0"/>
              <a:t>This is good news. </a:t>
            </a:r>
            <a:r>
              <a:rPr lang="en-US" dirty="0" smtClean="0">
                <a:sym typeface="Wingdings"/>
              </a:rPr>
              <a:t></a:t>
            </a:r>
          </a:p>
          <a:p>
            <a:r>
              <a:rPr lang="en-US" dirty="0" smtClean="0">
                <a:sym typeface="Wingdings"/>
              </a:rPr>
              <a:t>There is a very convenient Search field that you can use to find your report</a:t>
            </a:r>
          </a:p>
          <a:p>
            <a:pPr lvl="1"/>
            <a:r>
              <a:rPr lang="en-US" dirty="0" smtClean="0">
                <a:sym typeface="Wingdings"/>
              </a:rPr>
              <a:t>Type in the name of the report you need</a:t>
            </a:r>
          </a:p>
          <a:p>
            <a:pPr lvl="1"/>
            <a:r>
              <a:rPr lang="en-US" dirty="0" smtClean="0">
                <a:sym typeface="Wingdings"/>
              </a:rPr>
              <a:t>Click the search icon at the right side of the Search field</a:t>
            </a:r>
            <a:endParaRPr lang="en-US" dirty="0"/>
          </a:p>
        </p:txBody>
      </p:sp>
    </p:spTree>
    <p:extLst>
      <p:ext uri="{BB962C8B-B14F-4D97-AF65-F5344CB8AC3E}">
        <p14:creationId xmlns:p14="http://schemas.microsoft.com/office/powerpoint/2010/main" val="1004480163"/>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stretch>
            <a:fillRect/>
          </a:stretch>
        </p:blipFill>
        <p:spPr>
          <a:xfrm>
            <a:off x="0" y="919544"/>
            <a:ext cx="12192000" cy="4002911"/>
          </a:xfrm>
          <a:prstGeom prst="rect">
            <a:avLst/>
          </a:prstGeom>
        </p:spPr>
      </p:pic>
    </p:spTree>
    <p:extLst>
      <p:ext uri="{BB962C8B-B14F-4D97-AF65-F5344CB8AC3E}">
        <p14:creationId xmlns:p14="http://schemas.microsoft.com/office/powerpoint/2010/main" val="1916119831"/>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stretch>
            <a:fillRect/>
          </a:stretch>
        </p:blipFill>
        <p:spPr>
          <a:xfrm>
            <a:off x="0" y="480467"/>
            <a:ext cx="12192000" cy="3120000"/>
          </a:xfrm>
          <a:prstGeom prst="rect">
            <a:avLst/>
          </a:prstGeom>
        </p:spPr>
      </p:pic>
      <p:sp>
        <p:nvSpPr>
          <p:cNvPr id="5" name="TextBox 4"/>
          <p:cNvSpPr txBox="1"/>
          <p:nvPr/>
        </p:nvSpPr>
        <p:spPr>
          <a:xfrm>
            <a:off x="5723467" y="2827867"/>
            <a:ext cx="5181600" cy="646331"/>
          </a:xfrm>
          <a:prstGeom prst="rect">
            <a:avLst/>
          </a:prstGeom>
          <a:noFill/>
        </p:spPr>
        <p:txBody>
          <a:bodyPr wrap="square" rtlCol="0">
            <a:spAutoFit/>
          </a:bodyPr>
          <a:lstStyle/>
          <a:p>
            <a:r>
              <a:rPr lang="en-US" dirty="0" smtClean="0"/>
              <a:t>When you Search for a report, the system will create a list of all reports whose titles include those words</a:t>
            </a:r>
            <a:endParaRPr lang="en-US" dirty="0"/>
          </a:p>
        </p:txBody>
      </p:sp>
    </p:spTree>
    <p:extLst>
      <p:ext uri="{BB962C8B-B14F-4D97-AF65-F5344CB8AC3E}">
        <p14:creationId xmlns:p14="http://schemas.microsoft.com/office/powerpoint/2010/main" val="1888927389"/>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sp>
        <p:nvSpPr>
          <p:cNvPr id="3" name="Content Placeholder 2"/>
          <p:cNvSpPr>
            <a:spLocks noGrp="1"/>
          </p:cNvSpPr>
          <p:nvPr>
            <p:ph idx="1"/>
          </p:nvPr>
        </p:nvSpPr>
        <p:spPr/>
        <p:txBody>
          <a:bodyPr/>
          <a:lstStyle/>
          <a:p>
            <a:r>
              <a:rPr lang="en-US" dirty="0" smtClean="0"/>
              <a:t>There are some other new report-related features as well</a:t>
            </a:r>
          </a:p>
          <a:p>
            <a:r>
              <a:rPr lang="en-US" dirty="0" smtClean="0"/>
              <a:t>The Action menu </a:t>
            </a:r>
            <a:endParaRPr lang="en-US" dirty="0"/>
          </a:p>
        </p:txBody>
      </p:sp>
      <p:pic>
        <p:nvPicPr>
          <p:cNvPr id="4" name="Picture 3"/>
          <p:cNvPicPr>
            <a:picLocks noChangeAspect="1"/>
          </p:cNvPicPr>
          <p:nvPr/>
        </p:nvPicPr>
        <p:blipFill>
          <a:blip r:embed="rId2"/>
          <a:stretch>
            <a:fillRect/>
          </a:stretch>
        </p:blipFill>
        <p:spPr>
          <a:xfrm>
            <a:off x="4602216" y="2798234"/>
            <a:ext cx="1651000" cy="2209800"/>
          </a:xfrm>
          <a:prstGeom prst="rect">
            <a:avLst/>
          </a:prstGeom>
        </p:spPr>
      </p:pic>
    </p:spTree>
    <p:extLst>
      <p:ext uri="{BB962C8B-B14F-4D97-AF65-F5344CB8AC3E}">
        <p14:creationId xmlns:p14="http://schemas.microsoft.com/office/powerpoint/2010/main" val="470900135"/>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r>
              <a:rPr lang="en-US" dirty="0" smtClean="0"/>
              <a:t>You can right-click on the report title to add a report to a Favorites folder</a:t>
            </a:r>
          </a:p>
          <a:p>
            <a:endParaRPr lang="en-US" dirty="0"/>
          </a:p>
        </p:txBody>
      </p:sp>
      <p:pic>
        <p:nvPicPr>
          <p:cNvPr id="4" name="Picture 3"/>
          <p:cNvPicPr>
            <a:picLocks noChangeAspect="1"/>
          </p:cNvPicPr>
          <p:nvPr/>
        </p:nvPicPr>
        <p:blipFill>
          <a:blip r:embed="rId2"/>
          <a:stretch>
            <a:fillRect/>
          </a:stretch>
        </p:blipFill>
        <p:spPr>
          <a:xfrm>
            <a:off x="3524250" y="3081866"/>
            <a:ext cx="5143500" cy="2082800"/>
          </a:xfrm>
          <a:prstGeom prst="rect">
            <a:avLst/>
          </a:prstGeom>
        </p:spPr>
      </p:pic>
    </p:spTree>
    <p:extLst>
      <p:ext uri="{BB962C8B-B14F-4D97-AF65-F5344CB8AC3E}">
        <p14:creationId xmlns:p14="http://schemas.microsoft.com/office/powerpoint/2010/main" val="715403015"/>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r>
              <a:rPr lang="en-US" dirty="0" smtClean="0"/>
              <a:t>Use the Tools menu to configure printers, etc.</a:t>
            </a:r>
          </a:p>
          <a:p>
            <a:endParaRPr lang="en-US" dirty="0"/>
          </a:p>
        </p:txBody>
      </p:sp>
      <p:pic>
        <p:nvPicPr>
          <p:cNvPr id="4" name="Picture 3"/>
          <p:cNvPicPr>
            <a:picLocks noChangeAspect="1"/>
          </p:cNvPicPr>
          <p:nvPr/>
        </p:nvPicPr>
        <p:blipFill>
          <a:blip r:embed="rId2"/>
          <a:stretch>
            <a:fillRect/>
          </a:stretch>
        </p:blipFill>
        <p:spPr>
          <a:xfrm>
            <a:off x="4910667" y="2738967"/>
            <a:ext cx="1727200" cy="2463800"/>
          </a:xfrm>
          <a:prstGeom prst="rect">
            <a:avLst/>
          </a:prstGeom>
        </p:spPr>
      </p:pic>
    </p:spTree>
    <p:extLst>
      <p:ext uri="{BB962C8B-B14F-4D97-AF65-F5344CB8AC3E}">
        <p14:creationId xmlns:p14="http://schemas.microsoft.com/office/powerpoint/2010/main" val="1132038878"/>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r>
              <a:rPr lang="en-US" dirty="0" smtClean="0"/>
              <a:t>There is a tiny settings icon at the far right of the screen, where you can change the way the reports are displayed in the Report Manager</a:t>
            </a:r>
          </a:p>
          <a:p>
            <a:endParaRPr lang="en-US" dirty="0"/>
          </a:p>
        </p:txBody>
      </p:sp>
      <p:pic>
        <p:nvPicPr>
          <p:cNvPr id="4" name="Picture 3"/>
          <p:cNvPicPr>
            <a:picLocks noChangeAspect="1"/>
          </p:cNvPicPr>
          <p:nvPr/>
        </p:nvPicPr>
        <p:blipFill>
          <a:blip r:embed="rId2"/>
          <a:stretch>
            <a:fillRect/>
          </a:stretch>
        </p:blipFill>
        <p:spPr>
          <a:xfrm>
            <a:off x="4099984" y="3094567"/>
            <a:ext cx="5651500" cy="2870200"/>
          </a:xfrm>
          <a:prstGeom prst="rect">
            <a:avLst/>
          </a:prstGeom>
        </p:spPr>
      </p:pic>
    </p:spTree>
    <p:extLst>
      <p:ext uri="{BB962C8B-B14F-4D97-AF65-F5344CB8AC3E}">
        <p14:creationId xmlns:p14="http://schemas.microsoft.com/office/powerpoint/2010/main" val="1111899116"/>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r>
              <a:rPr lang="en-US" dirty="0" smtClean="0"/>
              <a:t>The icon below the grid settings icon controls a filter</a:t>
            </a:r>
          </a:p>
          <a:p>
            <a:endParaRPr lang="en-US" dirty="0"/>
          </a:p>
        </p:txBody>
      </p:sp>
      <p:pic>
        <p:nvPicPr>
          <p:cNvPr id="4" name="Picture 3"/>
          <p:cNvPicPr>
            <a:picLocks noChangeAspect="1"/>
          </p:cNvPicPr>
          <p:nvPr/>
        </p:nvPicPr>
        <p:blipFill>
          <a:blip r:embed="rId2"/>
          <a:stretch>
            <a:fillRect/>
          </a:stretch>
        </p:blipFill>
        <p:spPr>
          <a:xfrm>
            <a:off x="3359150" y="3031067"/>
            <a:ext cx="5473700" cy="2184400"/>
          </a:xfrm>
          <a:prstGeom prst="rect">
            <a:avLst/>
          </a:prstGeom>
        </p:spPr>
      </p:pic>
    </p:spTree>
    <p:extLst>
      <p:ext uri="{BB962C8B-B14F-4D97-AF65-F5344CB8AC3E}">
        <p14:creationId xmlns:p14="http://schemas.microsoft.com/office/powerpoint/2010/main" val="1430183996"/>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3"/>
          <p:cNvPicPr>
            <a:picLocks noGrp="1" noChangeAspect="1"/>
          </p:cNvPicPr>
          <p:nvPr>
            <p:ph idx="1"/>
          </p:nvPr>
        </p:nvPicPr>
        <p:blipFill>
          <a:blip r:embed="rId2"/>
          <a:stretch>
            <a:fillRect/>
          </a:stretch>
        </p:blipFill>
        <p:spPr>
          <a:xfrm>
            <a:off x="3808412" y="3575844"/>
            <a:ext cx="4889500" cy="330200"/>
          </a:xfrm>
          <a:prstGeom prst="rect">
            <a:avLst/>
          </a:prstGeom>
        </p:spPr>
      </p:pic>
      <p:sp>
        <p:nvSpPr>
          <p:cNvPr id="5" name="TextBox 4"/>
          <p:cNvSpPr txBox="1"/>
          <p:nvPr/>
        </p:nvSpPr>
        <p:spPr>
          <a:xfrm>
            <a:off x="2451100" y="2163233"/>
            <a:ext cx="7400937" cy="646331"/>
          </a:xfrm>
          <a:prstGeom prst="rect">
            <a:avLst/>
          </a:prstGeom>
          <a:noFill/>
        </p:spPr>
        <p:txBody>
          <a:bodyPr wrap="none" rtlCol="0">
            <a:spAutoFit/>
          </a:bodyPr>
          <a:lstStyle/>
          <a:p>
            <a:r>
              <a:rPr lang="en-US" dirty="0" smtClean="0"/>
              <a:t>The icons in the upper left side of the Report Manager interface allow you to</a:t>
            </a:r>
          </a:p>
          <a:p>
            <a:r>
              <a:rPr lang="en-US" dirty="0" smtClean="0"/>
              <a:t>Edit, copy, move, delete, refresh, run, the report that you choose.</a:t>
            </a:r>
            <a:endParaRPr lang="en-US" dirty="0"/>
          </a:p>
        </p:txBody>
      </p:sp>
    </p:spTree>
    <p:extLst>
      <p:ext uri="{BB962C8B-B14F-4D97-AF65-F5344CB8AC3E}">
        <p14:creationId xmlns:p14="http://schemas.microsoft.com/office/powerpoint/2010/main" val="1428203363"/>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r>
              <a:rPr lang="en-US" dirty="0" smtClean="0"/>
              <a:t>Take a little time to experiment with using Report Manager</a:t>
            </a:r>
          </a:p>
          <a:p>
            <a:r>
              <a:rPr lang="en-US" smtClean="0"/>
              <a:t>I think you will like it!</a:t>
            </a:r>
            <a:endParaRPr lang="en-US"/>
          </a:p>
        </p:txBody>
      </p:sp>
    </p:spTree>
    <p:extLst>
      <p:ext uri="{BB962C8B-B14F-4D97-AF65-F5344CB8AC3E}">
        <p14:creationId xmlns:p14="http://schemas.microsoft.com/office/powerpoint/2010/main" val="802610972"/>
      </p:ext>
    </p:extLst>
  </p:cSld>
  <p:clrMapOvr>
    <a:masterClrMapping/>
  </p:clrMapOvr>
</p:sld>
</file>

<file path=ppt/theme/theme1.xml><?xml version="1.0" encoding="utf-8"?>
<a:theme xmlns:a="http://schemas.openxmlformats.org/drawingml/2006/main" name="Gallery">
  <a:themeElements>
    <a:clrScheme name="Gallery">
      <a:dk1>
        <a:sysClr val="windowText" lastClr="000000"/>
      </a:dk1>
      <a:lt1>
        <a:sysClr val="window" lastClr="FFFFFF"/>
      </a:lt1>
      <a:dk2>
        <a:srgbClr val="454545"/>
      </a:dk2>
      <a:lt2>
        <a:srgbClr val="DFDBD5"/>
      </a:lt2>
      <a:accent1>
        <a:srgbClr val="B71E42"/>
      </a:accent1>
      <a:accent2>
        <a:srgbClr val="DE478E"/>
      </a:accent2>
      <a:accent3>
        <a:srgbClr val="BC72F0"/>
      </a:accent3>
      <a:accent4>
        <a:srgbClr val="795FAF"/>
      </a:accent4>
      <a:accent5>
        <a:srgbClr val="586EA6"/>
      </a:accent5>
      <a:accent6>
        <a:srgbClr val="6892A0"/>
      </a:accent6>
      <a:hlink>
        <a:srgbClr val="FA2B5C"/>
      </a:hlink>
      <a:folHlink>
        <a:srgbClr val="BC658E"/>
      </a:folHlink>
    </a:clrScheme>
    <a:fontScheme name="Gallery">
      <a:majorFont>
        <a:latin typeface="Gill Sans MT" panose="020B0502020104020203"/>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Gill Sans MT" panose="020B0502020104020203"/>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Gallery">
      <a:fillStyleLst>
        <a:solidFill>
          <a:schemeClr val="phClr"/>
        </a:solidFill>
        <a:gradFill rotWithShape="1">
          <a:gsLst>
            <a:gs pos="0">
              <a:schemeClr val="phClr">
                <a:tint val="54000"/>
                <a:alpha val="100000"/>
                <a:satMod val="105000"/>
                <a:lumMod val="110000"/>
              </a:schemeClr>
            </a:gs>
            <a:gs pos="100000">
              <a:schemeClr val="phClr">
                <a:tint val="78000"/>
                <a:alpha val="92000"/>
                <a:satMod val="109000"/>
                <a:lumMod val="100000"/>
              </a:schemeClr>
            </a:gs>
          </a:gsLst>
          <a:lin ang="5400000" scaled="0"/>
        </a:gradFill>
        <a:gradFill rotWithShape="1">
          <a:gsLst>
            <a:gs pos="0">
              <a:schemeClr val="phClr">
                <a:tint val="98000"/>
                <a:satMod val="110000"/>
                <a:lumMod val="104000"/>
              </a:schemeClr>
            </a:gs>
            <a:gs pos="69000">
              <a:schemeClr val="phClr">
                <a:shade val="88000"/>
                <a:satMod val="130000"/>
                <a:lumMod val="92000"/>
              </a:schemeClr>
            </a:gs>
            <a:gs pos="100000">
              <a:schemeClr val="phClr">
                <a:shade val="78000"/>
                <a:satMod val="130000"/>
                <a:lumMod val="92000"/>
              </a:schemeClr>
            </a:gs>
          </a:gsLst>
          <a:lin ang="5400000" scaled="0"/>
        </a:gradFill>
      </a:fillStyleLst>
      <a:lnStyleLst>
        <a:ln w="9525" cap="flat" cmpd="sng" algn="ctr">
          <a:solidFill>
            <a:schemeClr val="phClr"/>
          </a:solidFill>
          <a:prstDash val="solid"/>
        </a:ln>
        <a:ln w="15875" cap="flat" cmpd="sng" algn="ctr">
          <a:solidFill>
            <a:schemeClr val="phClr"/>
          </a:solidFill>
          <a:prstDash val="solid"/>
        </a:ln>
        <a:ln w="22225" cap="flat" cmpd="sng" algn="ctr">
          <a:solidFill>
            <a:schemeClr val="phClr"/>
          </a:solidFill>
          <a:prstDash val="solid"/>
        </a:ln>
      </a:lnStyleLst>
      <a:effectStyleLst>
        <a:effectStyle>
          <a:effectLst/>
        </a:effectStyle>
        <a:effectStyle>
          <a:effectLst/>
        </a:effectStyle>
        <a:effectStyle>
          <a:effectLst>
            <a:outerShdw blurRad="50800" dist="50800" dir="5400000" sx="96000" sy="96000" rotWithShape="0">
              <a:srgbClr val="000000">
                <a:alpha val="48000"/>
              </a:srgbClr>
            </a:outerShdw>
          </a:effectLst>
          <a:scene3d>
            <a:camera prst="orthographicFront">
              <a:rot lat="0" lon="0" rev="0"/>
            </a:camera>
            <a:lightRig rig="balanced" dir="t">
              <a:rot lat="0" lon="0" rev="1080000"/>
            </a:lightRig>
          </a:scene3d>
          <a:sp3d>
            <a:bevelT w="38100" h="12700" prst="softRound"/>
          </a:sp3d>
        </a:effectStyle>
      </a:effectStyleLst>
      <a:bgFillStyleLst>
        <a:solidFill>
          <a:schemeClr val="phClr"/>
        </a:solidFill>
        <a:solidFill>
          <a:schemeClr val="phClr"/>
        </a:solidFill>
        <a:gradFill rotWithShape="1">
          <a:gsLst>
            <a:gs pos="0">
              <a:schemeClr val="phClr">
                <a:tint val="94000"/>
                <a:satMod val="80000"/>
                <a:lumMod val="106000"/>
              </a:schemeClr>
            </a:gs>
            <a:gs pos="100000">
              <a:schemeClr val="phClr">
                <a:shade val="80000"/>
              </a:schemeClr>
            </a:gs>
          </a:gsLst>
          <a:path path="circle">
            <a:fillToRect l="50000" t="50000" r="50000" b="50000"/>
          </a:path>
        </a:gradFill>
      </a:bgFillStyleLst>
    </a:fmtScheme>
  </a:themeElements>
  <a:objectDefaults/>
  <a:extraClrSchemeLst/>
  <a:extLst>
    <a:ext uri="{05A4C25C-085E-4340-85A3-A5531E510DB2}">
      <thm15:themeFamily xmlns:thm15="http://schemas.microsoft.com/office/thememl/2012/main" name="Gallery" id="{BBFCD31E-59A1-489D-B089-A3EAD7CAE12E}" vid="{F5E91637-A7B6-4E27-B710-77DA7014EE1E}"/>
    </a:ext>
  </a:extLst>
</a:theme>
</file>

<file path=docProps/app.xml><?xml version="1.0" encoding="utf-8"?>
<Properties xmlns="http://schemas.openxmlformats.org/officeDocument/2006/extended-properties" xmlns:vt="http://schemas.openxmlformats.org/officeDocument/2006/docPropsVTypes">
  <Template>Gallery</Template>
  <TotalTime>233</TotalTime>
  <Words>1403</Words>
  <Application>Microsoft Macintosh PowerPoint</Application>
  <PresentationFormat>Widescreen</PresentationFormat>
  <Paragraphs>119</Paragraphs>
  <Slides>45</Slides>
  <Notes>0</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45</vt:i4>
      </vt:variant>
    </vt:vector>
  </HeadingPairs>
  <TitlesOfParts>
    <vt:vector size="49" baseType="lpstr">
      <vt:lpstr>Gill Sans MT</vt:lpstr>
      <vt:lpstr>Wingdings</vt:lpstr>
      <vt:lpstr>Arial</vt:lpstr>
      <vt:lpstr>Gallery</vt:lpstr>
      <vt:lpstr>Differences Between SunSystems 5.4 and 6</vt:lpstr>
      <vt:lpstr>Changes you will find in sunsystems 6.2</vt:lpstr>
      <vt:lpstr>Ledger Entry Forms</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Ledger entry forms</vt:lpstr>
      <vt:lpstr>Analysis dimensions</vt:lpstr>
      <vt:lpstr>Ledger Analysis 1</vt:lpstr>
      <vt:lpstr>Ledger Analysis 1</vt:lpstr>
      <vt:lpstr>Resource Analysis codes</vt:lpstr>
      <vt:lpstr>Ledger analysis 4 - function</vt:lpstr>
      <vt:lpstr>Ledger analysis 4 - function</vt:lpstr>
      <vt:lpstr>Ledger analysis 4 - function</vt:lpstr>
      <vt:lpstr>Ledger analysis 5 - restriction</vt:lpstr>
      <vt:lpstr>Ledger analysis 5 - restriction</vt:lpstr>
      <vt:lpstr>Transfer natural accounts</vt:lpstr>
      <vt:lpstr>Analysis code interface</vt:lpstr>
      <vt:lpstr>PowerPoint Presentation</vt:lpstr>
      <vt:lpstr>PowerPoint Presentation</vt:lpstr>
      <vt:lpstr>PowerPoint Presentation</vt:lpstr>
      <vt:lpstr>Asset register setup</vt:lpstr>
      <vt:lpstr>reports</vt:lpstr>
      <vt:lpstr>Report manager</vt:lpstr>
      <vt:lpstr>PowerPoint Presentation</vt:lpstr>
      <vt:lpstr>Report Manager</vt:lpstr>
      <vt:lpstr>Report Manager Directory</vt:lpstr>
      <vt:lpstr>PowerPoint Presentation</vt:lpstr>
      <vt:lpstr>Report manager</vt:lpstr>
      <vt:lpstr>PowerPoint Presentation</vt:lpstr>
      <vt:lpstr>v</vt:lpstr>
      <vt:lpstr>Report manager</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15.0026</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Differences Between SunSystems 5.4 and 6</dc:title>
  <dc:creator>Microsoft Office User</dc:creator>
  <cp:lastModifiedBy>Microsoft Office User</cp:lastModifiedBy>
  <cp:revision>9</cp:revision>
  <dcterms:created xsi:type="dcterms:W3CDTF">2016-10-17T20:13:06Z</dcterms:created>
  <dcterms:modified xsi:type="dcterms:W3CDTF">2016-10-18T00:24:22Z</dcterms:modified>
</cp:coreProperties>
</file>